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4" r:id="rId1"/>
  </p:sldMasterIdLst>
  <p:notesMasterIdLst>
    <p:notesMasterId r:id="rId46"/>
  </p:notesMasterIdLst>
  <p:handoutMasterIdLst>
    <p:handoutMasterId r:id="rId47"/>
  </p:handoutMasterIdLst>
  <p:sldIdLst>
    <p:sldId id="256" r:id="rId2"/>
    <p:sldId id="293" r:id="rId3"/>
    <p:sldId id="257" r:id="rId4"/>
    <p:sldId id="287" r:id="rId5"/>
    <p:sldId id="258" r:id="rId6"/>
    <p:sldId id="259" r:id="rId7"/>
    <p:sldId id="260" r:id="rId8"/>
    <p:sldId id="272" r:id="rId9"/>
    <p:sldId id="285" r:id="rId10"/>
    <p:sldId id="263" r:id="rId11"/>
    <p:sldId id="278" r:id="rId12"/>
    <p:sldId id="274" r:id="rId13"/>
    <p:sldId id="273" r:id="rId14"/>
    <p:sldId id="275" r:id="rId15"/>
    <p:sldId id="268" r:id="rId16"/>
    <p:sldId id="277" r:id="rId17"/>
    <p:sldId id="269" r:id="rId18"/>
    <p:sldId id="282" r:id="rId19"/>
    <p:sldId id="286" r:id="rId20"/>
    <p:sldId id="284" r:id="rId21"/>
    <p:sldId id="288" r:id="rId22"/>
    <p:sldId id="283" r:id="rId23"/>
    <p:sldId id="266" r:id="rId24"/>
    <p:sldId id="261" r:id="rId25"/>
    <p:sldId id="264" r:id="rId26"/>
    <p:sldId id="265" r:id="rId27"/>
    <p:sldId id="267" r:id="rId28"/>
    <p:sldId id="296" r:id="rId29"/>
    <p:sldId id="271" r:id="rId30"/>
    <p:sldId id="276" r:id="rId31"/>
    <p:sldId id="279" r:id="rId32"/>
    <p:sldId id="280" r:id="rId33"/>
    <p:sldId id="281" r:id="rId34"/>
    <p:sldId id="297" r:id="rId35"/>
    <p:sldId id="299" r:id="rId36"/>
    <p:sldId id="300" r:id="rId37"/>
    <p:sldId id="298" r:id="rId38"/>
    <p:sldId id="301" r:id="rId39"/>
    <p:sldId id="289" r:id="rId40"/>
    <p:sldId id="290" r:id="rId41"/>
    <p:sldId id="291" r:id="rId42"/>
    <p:sldId id="292" r:id="rId43"/>
    <p:sldId id="294" r:id="rId44"/>
    <p:sldId id="295" r:id="rId4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2"/>
    <p:restoredTop sz="65127"/>
  </p:normalViewPr>
  <p:slideViewPr>
    <p:cSldViewPr snapToGrid="0" snapToObjects="1">
      <p:cViewPr>
        <p:scale>
          <a:sx n="82" d="100"/>
          <a:sy n="82" d="100"/>
        </p:scale>
        <p:origin x="960" y="104"/>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96" d="100"/>
          <a:sy n="96" d="100"/>
        </p:scale>
        <p:origin x="3048" y="168"/>
      </p:cViewPr>
      <p:guideLst/>
    </p:cSldViewPr>
  </p:notesViewPr>
  <p:gridSpacing cx="72008" cy="72008"/>
</p:viewPr>
</file>

<file path=ppt/_rels/presentation.xml.rels><?xml version="1.0" encoding="UTF-8" standalone="yes"?>
<Relationships xmlns="http://schemas.openxmlformats.org/package/2006/relationships"><Relationship Id="rId46" Type="http://schemas.openxmlformats.org/officeDocument/2006/relationships/notesMaster" Target="notesMasters/notesMaster1.xml"/><Relationship Id="rId47" Type="http://schemas.openxmlformats.org/officeDocument/2006/relationships/handoutMaster" Target="handoutMasters/handoutMaster1.xml"/><Relationship Id="rId48" Type="http://schemas.openxmlformats.org/officeDocument/2006/relationships/presProps" Target="presProps.xml"/><Relationship Id="rId49" Type="http://schemas.openxmlformats.org/officeDocument/2006/relationships/viewProps" Target="viewProp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50" Type="http://schemas.openxmlformats.org/officeDocument/2006/relationships/theme" Target="theme/theme1.xml"/><Relationship Id="rId51"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E5ABBE3-B096-A349-9510-B5A216B6F27F}" type="datetimeFigureOut">
              <a:rPr lang="fr-FR" smtClean="0"/>
              <a:t>06/03/2017</a:t>
            </a:fld>
            <a:endParaRPr lang="fr-F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36BB89A-76C0-ED48-9FE3-BD487F2C45C7}" type="slidenum">
              <a:rPr lang="fr-FR" smtClean="0"/>
              <a:t>‹#›</a:t>
            </a:fld>
            <a:endParaRPr lang="fr-FR"/>
          </a:p>
        </p:txBody>
      </p:sp>
    </p:spTree>
    <p:extLst>
      <p:ext uri="{BB962C8B-B14F-4D97-AF65-F5344CB8AC3E}">
        <p14:creationId xmlns:p14="http://schemas.microsoft.com/office/powerpoint/2010/main" val="7647122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B4D4E19-ACD4-BC46-BB0B-250BDDE3DE9F}" type="datetimeFigureOut">
              <a:rPr lang="fr-FR" smtClean="0"/>
              <a:t>06/03/2017</a:t>
            </a:fld>
            <a:endParaRPr lang="fr-F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782C702-11DB-4943-A2CE-4A29E394F037}" type="slidenum">
              <a:rPr lang="fr-FR" smtClean="0"/>
              <a:t>‹#›</a:t>
            </a:fld>
            <a:endParaRPr lang="fr-FR"/>
          </a:p>
        </p:txBody>
      </p:sp>
    </p:spTree>
    <p:extLst>
      <p:ext uri="{BB962C8B-B14F-4D97-AF65-F5344CB8AC3E}">
        <p14:creationId xmlns:p14="http://schemas.microsoft.com/office/powerpoint/2010/main" val="8874750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 Id="rId3" Type="http://schemas.openxmlformats.org/officeDocument/2006/relationships/hyperlink" Target="http://docs.aws.amazon.com/AmazonVPC/latest/UserGuide/VPC_ElasticNetworkInterfaces.html" TargetMode="Externa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 Id="rId3" Type="http://schemas.openxmlformats.org/officeDocument/2006/relationships/hyperlink" Target="http://docs.aws.amazon.com/fr_fr/lambda/latest/dg/concurrent-executions.html#increase-concurrent-executions-limit" TargetMode="Externa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b="1" dirty="0" smtClean="0"/>
              <a:t>EC2</a:t>
            </a:r>
          </a:p>
          <a:p>
            <a:r>
              <a:rPr lang="fr-FR" dirty="0" smtClean="0"/>
              <a:t>-  Travaille</a:t>
            </a:r>
            <a:r>
              <a:rPr lang="fr-FR" baseline="0" dirty="0" smtClean="0"/>
              <a:t> avec des VM</a:t>
            </a:r>
          </a:p>
          <a:p>
            <a:pPr marL="171450" indent="-171450">
              <a:buFontTx/>
              <a:buChar char="-"/>
            </a:pPr>
            <a:r>
              <a:rPr lang="fr-FR" baseline="0" dirty="0" err="1" smtClean="0"/>
              <a:t>IaSS</a:t>
            </a:r>
            <a:endParaRPr lang="fr-FR" baseline="0" dirty="0" smtClean="0"/>
          </a:p>
          <a:p>
            <a:pPr marL="171450" indent="-171450">
              <a:buFontTx/>
              <a:buChar char="-"/>
            </a:pPr>
            <a:r>
              <a:rPr lang="fr-FR" baseline="0" dirty="0" smtClean="0"/>
              <a:t>Possibilité énormes</a:t>
            </a:r>
          </a:p>
          <a:p>
            <a:pPr marL="171450" indent="-171450">
              <a:buFontTx/>
              <a:buChar char="-"/>
            </a:pPr>
            <a:r>
              <a:rPr lang="fr-FR" baseline="0" dirty="0" smtClean="0"/>
              <a:t>Déploiement custom. Comment j’installe ma VM java, mon </a:t>
            </a:r>
            <a:r>
              <a:rPr lang="fr-FR" baseline="0" dirty="0" err="1" smtClean="0"/>
              <a:t>node</a:t>
            </a:r>
            <a:r>
              <a:rPr lang="fr-FR" baseline="0" dirty="0" smtClean="0"/>
              <a:t> </a:t>
            </a:r>
            <a:r>
              <a:rPr lang="fr-FR" baseline="0" dirty="0" err="1" smtClean="0"/>
              <a:t>js</a:t>
            </a:r>
            <a:r>
              <a:rPr lang="fr-FR" baseline="0" dirty="0" smtClean="0"/>
              <a:t>. Ou je les installe ? Comment je les mets à jour ?</a:t>
            </a:r>
          </a:p>
          <a:p>
            <a:pPr marL="171450" indent="-171450">
              <a:buFontTx/>
              <a:buChar char="-"/>
            </a:pPr>
            <a:r>
              <a:rPr lang="fr-FR" baseline="0" dirty="0" smtClean="0"/>
              <a:t>Pic de charge =&gt; </a:t>
            </a:r>
            <a:r>
              <a:rPr lang="fr-FR" baseline="0" dirty="0" err="1" smtClean="0"/>
              <a:t>autoscaling</a:t>
            </a:r>
            <a:endParaRPr lang="fr-FR" b="1" baseline="0" dirty="0" smtClean="0"/>
          </a:p>
          <a:p>
            <a:pPr marL="0" indent="0">
              <a:buFontTx/>
              <a:buNone/>
            </a:pPr>
            <a:r>
              <a:rPr lang="fr-FR" b="1" baseline="0" dirty="0" err="1" smtClean="0"/>
              <a:t>Beanstalk</a:t>
            </a:r>
            <a:r>
              <a:rPr lang="fr-FR" b="1" baseline="0" dirty="0" smtClean="0"/>
              <a:t> : </a:t>
            </a:r>
            <a:r>
              <a:rPr lang="fr-FR" b="1" baseline="0" dirty="0" err="1" smtClean="0"/>
              <a:t>PaSS</a:t>
            </a:r>
            <a:endParaRPr lang="fr-FR" b="1" baseline="0" dirty="0" smtClean="0"/>
          </a:p>
          <a:p>
            <a:pPr marL="171450" marR="0" indent="-171450" algn="l" defTabSz="914400" rtl="0" eaLnBrk="1" fontAlgn="auto" latinLnBrk="0" hangingPunct="1">
              <a:lnSpc>
                <a:spcPct val="100000"/>
              </a:lnSpc>
              <a:spcBef>
                <a:spcPts val="0"/>
              </a:spcBef>
              <a:spcAft>
                <a:spcPts val="0"/>
              </a:spcAft>
              <a:buClrTx/>
              <a:buSzTx/>
              <a:buFontTx/>
              <a:buChar char="-"/>
              <a:tabLst/>
              <a:defRPr/>
            </a:pPr>
            <a:r>
              <a:rPr lang="fr-FR" b="0" baseline="0" dirty="0" smtClean="0"/>
              <a:t>Normalise le déploiement</a:t>
            </a:r>
          </a:p>
          <a:p>
            <a:pPr marL="171450" indent="-171450">
              <a:buFontTx/>
              <a:buChar char="-"/>
            </a:pPr>
            <a:r>
              <a:rPr lang="fr-FR" b="0" baseline="0" dirty="0" smtClean="0"/>
              <a:t>Middleware déjà installé</a:t>
            </a:r>
          </a:p>
          <a:p>
            <a:pPr marL="171450" indent="-171450">
              <a:buFontTx/>
              <a:buChar char="-"/>
            </a:pPr>
            <a:r>
              <a:rPr lang="fr-FR" b="0" baseline="0" dirty="0" smtClean="0"/>
              <a:t>Maj de sécurité gérés par AWS</a:t>
            </a:r>
          </a:p>
          <a:p>
            <a:pPr marL="171450" indent="-171450">
              <a:buFontTx/>
              <a:buChar char="-"/>
            </a:pPr>
            <a:r>
              <a:rPr lang="fr-FR" b="0" baseline="0" dirty="0" smtClean="0"/>
              <a:t>Support de (PHP, GO, </a:t>
            </a:r>
            <a:r>
              <a:rPr lang="fr-FR" b="0" baseline="0" dirty="0" err="1" smtClean="0"/>
              <a:t>Nodejs</a:t>
            </a:r>
            <a:r>
              <a:rPr lang="fr-FR" b="0" baseline="0" dirty="0" smtClean="0"/>
              <a:t>, java, </a:t>
            </a:r>
            <a:r>
              <a:rPr lang="fr-FR" b="0" baseline="0" dirty="0" err="1" smtClean="0"/>
              <a:t>ruby</a:t>
            </a:r>
            <a:r>
              <a:rPr lang="fr-FR" b="0" baseline="0" dirty="0" smtClean="0"/>
              <a:t>, docker, python)</a:t>
            </a:r>
            <a:endParaRPr lang="fr-FR" dirty="0" smtClean="0"/>
          </a:p>
          <a:p>
            <a:pPr marL="0" indent="0">
              <a:buFontTx/>
              <a:buNone/>
            </a:pPr>
            <a:r>
              <a:rPr lang="fr-FR" b="1" dirty="0" smtClean="0"/>
              <a:t>ECS</a:t>
            </a:r>
          </a:p>
          <a:p>
            <a:pPr marL="171450" indent="-171450">
              <a:buFontTx/>
              <a:buChar char="-"/>
            </a:pPr>
            <a:r>
              <a:rPr lang="fr-FR" dirty="0" smtClean="0"/>
              <a:t>Container docker sur des machines EC2</a:t>
            </a:r>
          </a:p>
          <a:p>
            <a:pPr marL="171450" indent="-171450">
              <a:buFontTx/>
              <a:buChar char="-"/>
            </a:pPr>
            <a:r>
              <a:rPr lang="fr-FR" dirty="0" smtClean="0"/>
              <a:t>Délivre des containers docker.</a:t>
            </a:r>
          </a:p>
          <a:p>
            <a:pPr marL="171450" indent="-171450">
              <a:buFontTx/>
              <a:buChar char="-"/>
            </a:pPr>
            <a:r>
              <a:rPr lang="fr-FR" baseline="0" dirty="0" smtClean="0"/>
              <a:t>Propose un </a:t>
            </a:r>
            <a:r>
              <a:rPr lang="fr-FR" baseline="0" dirty="0" err="1" smtClean="0"/>
              <a:t>registry</a:t>
            </a:r>
            <a:endParaRPr lang="fr-FR" baseline="0" dirty="0" smtClean="0"/>
          </a:p>
          <a:p>
            <a:pPr marL="171450" indent="-171450">
              <a:buFontTx/>
              <a:buChar char="-"/>
            </a:pPr>
            <a:r>
              <a:rPr lang="fr-FR" baseline="0" dirty="0" smtClean="0"/>
              <a:t>Cycle de vue des containers est normé (docker file, docker push)</a:t>
            </a:r>
            <a:endParaRPr lang="fr-FR" dirty="0" smtClean="0"/>
          </a:p>
          <a:p>
            <a:pPr marL="171450" indent="-171450">
              <a:buFontTx/>
              <a:buChar char="-"/>
            </a:pPr>
            <a:r>
              <a:rPr lang="fr-FR" dirty="0" smtClean="0"/>
              <a:t>Doit gérer la taille du cluster</a:t>
            </a:r>
          </a:p>
          <a:p>
            <a:pPr marL="171450" indent="-171450">
              <a:buFontTx/>
              <a:buChar char="-"/>
            </a:pPr>
            <a:r>
              <a:rPr lang="fr-FR" dirty="0" smtClean="0"/>
              <a:t>Gestion d’un pic de charge, il faut rajouter des machines dans le cluster</a:t>
            </a:r>
          </a:p>
          <a:p>
            <a:pPr marL="171450" indent="-171450">
              <a:buFontTx/>
              <a:buChar char="-"/>
            </a:pPr>
            <a:r>
              <a:rPr lang="fr-FR" dirty="0" smtClean="0"/>
              <a:t>MAJ</a:t>
            </a:r>
            <a:r>
              <a:rPr lang="fr-FR" baseline="0" dirty="0" smtClean="0"/>
              <a:t> des images, lors de failles de sécurité, redéploiement</a:t>
            </a:r>
            <a:endParaRPr lang="fr-FR" dirty="0" smtClean="0"/>
          </a:p>
          <a:p>
            <a:pPr marL="171450" indent="-171450">
              <a:buFontTx/>
              <a:buChar char="-"/>
            </a:pPr>
            <a:endParaRPr lang="fr-FR" dirty="0" smtClean="0"/>
          </a:p>
          <a:p>
            <a:pPr marL="0" indent="0">
              <a:buFontTx/>
              <a:buNone/>
            </a:pPr>
            <a:r>
              <a:rPr lang="fr-FR" b="1" dirty="0" smtClean="0"/>
              <a:t>Lambda</a:t>
            </a:r>
          </a:p>
          <a:p>
            <a:pPr marL="171450" indent="-171450">
              <a:buFontTx/>
              <a:buChar char="-"/>
            </a:pPr>
            <a:r>
              <a:rPr lang="fr-FR" baseline="0" dirty="0" smtClean="0"/>
              <a:t>Pas de gestion des serveurs</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fr-FR" baseline="0" dirty="0" smtClean="0"/>
              <a:t>Déploiement : </a:t>
            </a:r>
            <a:r>
              <a:rPr lang="fr-FR" baseline="0" dirty="0" err="1" smtClean="0"/>
              <a:t>upload</a:t>
            </a:r>
            <a:r>
              <a:rPr lang="fr-FR" baseline="0" dirty="0" smtClean="0"/>
              <a:t> du code (zip/jar) + configuration (mémoire, droits ..)</a:t>
            </a:r>
          </a:p>
          <a:p>
            <a:pPr marL="171450" indent="-171450">
              <a:buFontTx/>
              <a:buChar char="-"/>
            </a:pPr>
            <a:r>
              <a:rPr lang="fr-FR" baseline="0" dirty="0" smtClean="0"/>
              <a:t>Elasticité maximum, s’adapte au trafic </a:t>
            </a:r>
          </a:p>
          <a:p>
            <a:pPr marL="171450" indent="-171450">
              <a:buFontTx/>
              <a:buChar char="-"/>
            </a:pPr>
            <a:r>
              <a:rPr lang="fr-FR" baseline="0" dirty="0" smtClean="0"/>
              <a:t>Possibilité d’exécuter le code en réponse à des événements dans l’infra</a:t>
            </a:r>
          </a:p>
          <a:p>
            <a:pPr marL="171450" indent="-171450">
              <a:buFontTx/>
              <a:buChar char="-"/>
            </a:pPr>
            <a:r>
              <a:rPr lang="fr-FR" baseline="0" dirty="0" smtClean="0"/>
              <a:t>Contrainte AWS sur le </a:t>
            </a:r>
            <a:r>
              <a:rPr lang="fr-FR" baseline="0" dirty="0" err="1" smtClean="0"/>
              <a:t>runtime</a:t>
            </a:r>
            <a:r>
              <a:rPr lang="fr-FR" baseline="0" dirty="0" smtClean="0"/>
              <a:t> et le FS</a:t>
            </a:r>
            <a:endParaRPr lang="fr-FR" dirty="0" smtClean="0"/>
          </a:p>
          <a:p>
            <a:pPr marL="171450" indent="-171450">
              <a:buFontTx/>
              <a:buChar char="-"/>
            </a:pPr>
            <a:endParaRPr lang="fr-FR" dirty="0" smtClean="0"/>
          </a:p>
          <a:p>
            <a:pPr marL="0" indent="0">
              <a:buFontTx/>
              <a:buNone/>
            </a:pPr>
            <a:endParaRPr lang="fr-FR" dirty="0"/>
          </a:p>
        </p:txBody>
      </p:sp>
      <p:sp>
        <p:nvSpPr>
          <p:cNvPr id="4" name="Slide Number Placeholder 3"/>
          <p:cNvSpPr>
            <a:spLocks noGrp="1"/>
          </p:cNvSpPr>
          <p:nvPr>
            <p:ph type="sldNum" sz="quarter" idx="10"/>
          </p:nvPr>
        </p:nvSpPr>
        <p:spPr/>
        <p:txBody>
          <a:bodyPr/>
          <a:lstStyle/>
          <a:p>
            <a:fld id="{B782C702-11DB-4943-A2CE-4A29E394F037}" type="slidenum">
              <a:rPr lang="fr-FR" smtClean="0"/>
              <a:t>3</a:t>
            </a:fld>
            <a:endParaRPr lang="fr-FR"/>
          </a:p>
        </p:txBody>
      </p:sp>
    </p:spTree>
    <p:extLst>
      <p:ext uri="{BB962C8B-B14F-4D97-AF65-F5344CB8AC3E}">
        <p14:creationId xmlns:p14="http://schemas.microsoft.com/office/powerpoint/2010/main" val="15195730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800" dirty="0" err="1" smtClean="0"/>
              <a:t>Généralement</a:t>
            </a:r>
            <a:r>
              <a:rPr lang="en-US" sz="2800" dirty="0" smtClean="0"/>
              <a:t>, </a:t>
            </a:r>
            <a:r>
              <a:rPr lang="en-US" sz="2800" dirty="0" err="1" smtClean="0"/>
              <a:t>vous</a:t>
            </a:r>
            <a:r>
              <a:rPr lang="en-US" sz="2800" dirty="0" smtClean="0"/>
              <a:t> </a:t>
            </a:r>
            <a:r>
              <a:rPr lang="en-US" sz="2800" dirty="0" err="1" smtClean="0"/>
              <a:t>créez</a:t>
            </a:r>
            <a:r>
              <a:rPr lang="en-US" sz="2800" dirty="0" smtClean="0"/>
              <a:t> des </a:t>
            </a:r>
            <a:r>
              <a:rPr lang="en-US" sz="2800" dirty="0" err="1" smtClean="0"/>
              <a:t>ressources</a:t>
            </a:r>
            <a:r>
              <a:rPr lang="en-US" sz="2800" dirty="0" smtClean="0"/>
              <a:t> </a:t>
            </a:r>
            <a:r>
              <a:rPr lang="en-US" sz="2800" dirty="0" err="1" smtClean="0"/>
              <a:t>dans</a:t>
            </a:r>
            <a:r>
              <a:rPr lang="en-US" sz="2800" dirty="0" smtClean="0"/>
              <a:t> Amazon Virtual Private Cloud (Amazon VPC) pour </a:t>
            </a:r>
            <a:r>
              <a:rPr lang="en-US" sz="2800" dirty="0" err="1" smtClean="0"/>
              <a:t>qu'elles</a:t>
            </a:r>
            <a:r>
              <a:rPr lang="en-US" sz="2800" dirty="0" smtClean="0"/>
              <a:t> ne </a:t>
            </a:r>
            <a:r>
              <a:rPr lang="en-US" sz="2800" dirty="0" err="1" smtClean="0"/>
              <a:t>soient</a:t>
            </a:r>
            <a:r>
              <a:rPr lang="en-US" sz="2800" dirty="0" smtClean="0"/>
              <a:t> pas </a:t>
            </a:r>
            <a:r>
              <a:rPr lang="en-US" sz="2800" dirty="0" err="1" smtClean="0"/>
              <a:t>accessibles</a:t>
            </a:r>
            <a:r>
              <a:rPr lang="en-US" sz="2800" dirty="0" smtClean="0"/>
              <a:t> via le </a:t>
            </a:r>
            <a:r>
              <a:rPr lang="en-US" sz="2800" dirty="0" err="1" smtClean="0"/>
              <a:t>réseau</a:t>
            </a:r>
            <a:r>
              <a:rPr lang="en-US" sz="2800" dirty="0" smtClean="0"/>
              <a:t> Internet public. Il </a:t>
            </a:r>
            <a:r>
              <a:rPr lang="en-US" sz="2800" dirty="0" err="1" smtClean="0"/>
              <a:t>peut</a:t>
            </a:r>
            <a:r>
              <a:rPr lang="en-US" sz="2800" dirty="0" smtClean="0"/>
              <a:t> </a:t>
            </a:r>
            <a:r>
              <a:rPr lang="en-US" sz="2800" dirty="0" err="1" smtClean="0"/>
              <a:t>s'agir</a:t>
            </a:r>
            <a:r>
              <a:rPr lang="en-US" sz="2800" dirty="0" smtClean="0"/>
              <a:t> de </a:t>
            </a:r>
            <a:r>
              <a:rPr lang="en-US" sz="2800" dirty="0" err="1" smtClean="0"/>
              <a:t>ressources</a:t>
            </a:r>
            <a:r>
              <a:rPr lang="en-US" sz="2800" dirty="0" smtClean="0"/>
              <a:t> des services AWS, </a:t>
            </a:r>
            <a:r>
              <a:rPr lang="en-US" sz="2800" dirty="0" err="1" smtClean="0"/>
              <a:t>telles</a:t>
            </a:r>
            <a:r>
              <a:rPr lang="en-US" sz="2800" dirty="0" smtClean="0"/>
              <a:t> que des </a:t>
            </a:r>
            <a:r>
              <a:rPr lang="en-US" sz="2800" dirty="0" err="1" smtClean="0"/>
              <a:t>entrepôts</a:t>
            </a:r>
            <a:r>
              <a:rPr lang="en-US" sz="2800" dirty="0" smtClean="0"/>
              <a:t> de </a:t>
            </a:r>
            <a:r>
              <a:rPr lang="en-US" sz="2800" dirty="0" err="1" smtClean="0"/>
              <a:t>données</a:t>
            </a:r>
            <a:r>
              <a:rPr lang="en-US" sz="2800" dirty="0" smtClean="0"/>
              <a:t> Amazon Redshift, des clusters Amazon </a:t>
            </a:r>
            <a:r>
              <a:rPr lang="en-US" sz="2800" dirty="0" err="1" smtClean="0"/>
              <a:t>ElastiCache</a:t>
            </a:r>
            <a:r>
              <a:rPr lang="en-US" sz="2800" dirty="0" smtClean="0"/>
              <a:t> </a:t>
            </a:r>
            <a:r>
              <a:rPr lang="en-US" sz="2800" dirty="0" err="1" smtClean="0"/>
              <a:t>ou</a:t>
            </a:r>
            <a:r>
              <a:rPr lang="en-US" sz="2800" dirty="0" smtClean="0"/>
              <a:t> des instances Amazon RDS</a:t>
            </a:r>
          </a:p>
          <a:p>
            <a:endParaRPr lang="en-US" sz="2800" dirty="0" smtClean="0"/>
          </a:p>
          <a:p>
            <a:r>
              <a:rPr lang="en-US" sz="2800" dirty="0" smtClean="0"/>
              <a:t>AWS Lambda </a:t>
            </a:r>
            <a:r>
              <a:rPr lang="en-US" sz="2800" dirty="0" err="1" smtClean="0"/>
              <a:t>exécute</a:t>
            </a:r>
            <a:r>
              <a:rPr lang="en-US" sz="2800" dirty="0" smtClean="0"/>
              <a:t> le code de la </a:t>
            </a:r>
            <a:r>
              <a:rPr lang="en-US" sz="2800" dirty="0" err="1" smtClean="0"/>
              <a:t>fonction</a:t>
            </a:r>
            <a:r>
              <a:rPr lang="en-US" sz="2800" dirty="0" smtClean="0"/>
              <a:t> de </a:t>
            </a:r>
            <a:r>
              <a:rPr lang="en-US" sz="2800" dirty="0" err="1" smtClean="0"/>
              <a:t>manière</a:t>
            </a:r>
            <a:r>
              <a:rPr lang="en-US" sz="2800" dirty="0" smtClean="0"/>
              <a:t> </a:t>
            </a:r>
            <a:r>
              <a:rPr lang="en-US" sz="2800" dirty="0" err="1" smtClean="0"/>
              <a:t>sécurisée</a:t>
            </a:r>
            <a:r>
              <a:rPr lang="en-US" sz="2800" dirty="0" smtClean="0"/>
              <a:t> au sein d'un VPC par </a:t>
            </a:r>
            <a:r>
              <a:rPr lang="en-US" sz="2800" dirty="0" err="1" smtClean="0"/>
              <a:t>défaut</a:t>
            </a:r>
            <a:r>
              <a:rPr lang="en-US" sz="2800" dirty="0" smtClean="0"/>
              <a:t>. </a:t>
            </a:r>
            <a:r>
              <a:rPr lang="en-US" sz="2800" dirty="0" err="1" smtClean="0"/>
              <a:t>Cependant</a:t>
            </a:r>
            <a:r>
              <a:rPr lang="en-US" sz="2800" dirty="0" smtClean="0"/>
              <a:t>, pour </a:t>
            </a:r>
            <a:r>
              <a:rPr lang="en-US" sz="2800" dirty="0" err="1" smtClean="0"/>
              <a:t>permettre</a:t>
            </a:r>
            <a:r>
              <a:rPr lang="en-US" sz="2800" dirty="0" smtClean="0"/>
              <a:t> </a:t>
            </a:r>
            <a:r>
              <a:rPr lang="en-US" sz="2800" dirty="0" err="1" smtClean="0"/>
              <a:t>à</a:t>
            </a:r>
            <a:r>
              <a:rPr lang="en-US" sz="2800" dirty="0" smtClean="0"/>
              <a:t> la </a:t>
            </a:r>
            <a:r>
              <a:rPr lang="en-US" sz="2800" dirty="0" err="1" smtClean="0"/>
              <a:t>fonction</a:t>
            </a:r>
            <a:r>
              <a:rPr lang="en-US" sz="2800" dirty="0" smtClean="0"/>
              <a:t> Lambda </a:t>
            </a:r>
            <a:r>
              <a:rPr lang="en-US" sz="2800" dirty="0" err="1" smtClean="0"/>
              <a:t>d'accéder</a:t>
            </a:r>
            <a:r>
              <a:rPr lang="en-US" sz="2800" dirty="0" smtClean="0"/>
              <a:t> aux </a:t>
            </a:r>
            <a:r>
              <a:rPr lang="en-US" sz="2800" dirty="0" err="1" smtClean="0"/>
              <a:t>ressources</a:t>
            </a:r>
            <a:r>
              <a:rPr lang="en-US" sz="2800" dirty="0" smtClean="0"/>
              <a:t> de </a:t>
            </a:r>
            <a:r>
              <a:rPr lang="en-US" sz="2800" dirty="0" err="1" smtClean="0"/>
              <a:t>votre</a:t>
            </a:r>
            <a:r>
              <a:rPr lang="en-US" sz="2800" dirty="0" smtClean="0"/>
              <a:t> VPC </a:t>
            </a:r>
            <a:r>
              <a:rPr lang="en-US" sz="2800" dirty="0" err="1" smtClean="0"/>
              <a:t>privé</a:t>
            </a:r>
            <a:r>
              <a:rPr lang="en-US" sz="2800" dirty="0" smtClean="0"/>
              <a:t>, </a:t>
            </a:r>
            <a:r>
              <a:rPr lang="en-US" sz="2800" dirty="0" err="1" smtClean="0"/>
              <a:t>vous</a:t>
            </a:r>
            <a:r>
              <a:rPr lang="en-US" sz="2800" dirty="0" smtClean="0"/>
              <a:t> </a:t>
            </a:r>
            <a:r>
              <a:rPr lang="en-US" sz="2800" dirty="0" err="1" smtClean="0"/>
              <a:t>devez</a:t>
            </a:r>
            <a:r>
              <a:rPr lang="en-US" sz="2800" dirty="0" smtClean="0"/>
              <a:t> </a:t>
            </a:r>
            <a:r>
              <a:rPr lang="en-US" sz="2800" dirty="0" err="1" smtClean="0"/>
              <a:t>fournir</a:t>
            </a:r>
            <a:r>
              <a:rPr lang="en-US" sz="2800" dirty="0" smtClean="0"/>
              <a:t> des </a:t>
            </a:r>
            <a:r>
              <a:rPr lang="en-US" sz="2800" dirty="0" err="1" smtClean="0"/>
              <a:t>informations</a:t>
            </a:r>
            <a:r>
              <a:rPr lang="en-US" sz="2800" dirty="0" smtClean="0"/>
              <a:t> de configuration </a:t>
            </a:r>
            <a:r>
              <a:rPr lang="en-US" sz="2800" dirty="0" err="1" smtClean="0"/>
              <a:t>supplémentaires</a:t>
            </a:r>
            <a:r>
              <a:rPr lang="en-US" sz="2800" dirty="0" smtClean="0"/>
              <a:t> </a:t>
            </a:r>
            <a:r>
              <a:rPr lang="en-US" sz="2800" dirty="0" err="1" smtClean="0"/>
              <a:t>spécifiques</a:t>
            </a:r>
            <a:r>
              <a:rPr lang="en-US" sz="2800" dirty="0" smtClean="0"/>
              <a:t> </a:t>
            </a:r>
            <a:r>
              <a:rPr lang="en-US" sz="2800" dirty="0" err="1" smtClean="0"/>
              <a:t>à</a:t>
            </a:r>
            <a:r>
              <a:rPr lang="en-US" sz="2800" dirty="0" smtClean="0"/>
              <a:t> </a:t>
            </a:r>
            <a:r>
              <a:rPr lang="en-US" sz="2800" dirty="0" err="1" smtClean="0"/>
              <a:t>ce</a:t>
            </a:r>
            <a:r>
              <a:rPr lang="en-US" sz="2800" dirty="0" smtClean="0"/>
              <a:t> dernier</a:t>
            </a:r>
          </a:p>
          <a:p>
            <a:endParaRPr lang="en-US" sz="2800" dirty="0" smtClean="0"/>
          </a:p>
          <a:p>
            <a:r>
              <a:rPr lang="en-US" sz="2800" dirty="0" smtClean="0"/>
              <a:t>AWS Lambda </a:t>
            </a:r>
            <a:r>
              <a:rPr lang="en-US" sz="2800" dirty="0" err="1" smtClean="0"/>
              <a:t>utilise</a:t>
            </a:r>
            <a:r>
              <a:rPr lang="en-US" sz="2800" dirty="0" smtClean="0"/>
              <a:t> </a:t>
            </a:r>
            <a:r>
              <a:rPr lang="en-US" sz="2800" dirty="0" err="1" smtClean="0"/>
              <a:t>ces</a:t>
            </a:r>
            <a:r>
              <a:rPr lang="en-US" sz="2800" dirty="0" smtClean="0"/>
              <a:t> </a:t>
            </a:r>
            <a:r>
              <a:rPr lang="en-US" sz="2800" dirty="0" err="1" smtClean="0"/>
              <a:t>informations</a:t>
            </a:r>
            <a:r>
              <a:rPr lang="en-US" sz="2800" dirty="0" smtClean="0"/>
              <a:t> pour </a:t>
            </a:r>
            <a:r>
              <a:rPr lang="en-US" sz="2800" dirty="0" err="1" smtClean="0"/>
              <a:t>configurer</a:t>
            </a:r>
            <a:r>
              <a:rPr lang="en-US" sz="2800" dirty="0" smtClean="0"/>
              <a:t> les interfaces </a:t>
            </a:r>
            <a:r>
              <a:rPr lang="en-US" sz="2800" dirty="0" err="1" smtClean="0"/>
              <a:t>réseau</a:t>
            </a:r>
            <a:r>
              <a:rPr lang="en-US" sz="2800" dirty="0" smtClean="0"/>
              <a:t> Elastic </a:t>
            </a:r>
            <a:r>
              <a:rPr lang="en-US" sz="2800" dirty="0" smtClean="0">
                <a:hlinkClick r:id="rId3"/>
              </a:rPr>
              <a:t>(ENI)</a:t>
            </a:r>
            <a:r>
              <a:rPr lang="en-US" sz="2800" dirty="0" smtClean="0"/>
              <a:t> </a:t>
            </a:r>
            <a:r>
              <a:rPr lang="en-US" sz="2800" dirty="0" err="1" smtClean="0"/>
              <a:t>permettant</a:t>
            </a:r>
            <a:r>
              <a:rPr lang="en-US" sz="2800" dirty="0" smtClean="0"/>
              <a:t> </a:t>
            </a:r>
            <a:r>
              <a:rPr lang="en-US" sz="2800" dirty="0" err="1" smtClean="0"/>
              <a:t>à</a:t>
            </a:r>
            <a:r>
              <a:rPr lang="en-US" sz="2800" dirty="0" smtClean="0"/>
              <a:t> </a:t>
            </a:r>
            <a:r>
              <a:rPr lang="en-US" sz="2800" dirty="0" err="1" smtClean="0"/>
              <a:t>votre</a:t>
            </a:r>
            <a:r>
              <a:rPr lang="en-US" sz="2800" dirty="0" smtClean="0"/>
              <a:t> </a:t>
            </a:r>
            <a:r>
              <a:rPr lang="en-US" sz="2800" dirty="0" err="1" smtClean="0"/>
              <a:t>fonction</a:t>
            </a:r>
            <a:r>
              <a:rPr lang="en-US" sz="2800" dirty="0" smtClean="0"/>
              <a:t> de se connecter </a:t>
            </a:r>
            <a:r>
              <a:rPr lang="en-US" sz="2800" dirty="0" err="1" smtClean="0"/>
              <a:t>en</a:t>
            </a:r>
            <a:r>
              <a:rPr lang="en-US" sz="2800" dirty="0" smtClean="0"/>
              <a:t> </a:t>
            </a:r>
            <a:r>
              <a:rPr lang="en-US" sz="2800" dirty="0" err="1" smtClean="0"/>
              <a:t>toute</a:t>
            </a:r>
            <a:r>
              <a:rPr lang="en-US" sz="2800" dirty="0" smtClean="0"/>
              <a:t> </a:t>
            </a:r>
            <a:r>
              <a:rPr lang="en-US" sz="2800" dirty="0" err="1" smtClean="0"/>
              <a:t>sécurité</a:t>
            </a:r>
            <a:r>
              <a:rPr lang="en-US" sz="2800" dirty="0" smtClean="0"/>
              <a:t> </a:t>
            </a:r>
            <a:r>
              <a:rPr lang="en-US" sz="2800" dirty="0" err="1" smtClean="0"/>
              <a:t>à</a:t>
            </a:r>
            <a:r>
              <a:rPr lang="en-US" sz="2800" dirty="0" smtClean="0"/>
              <a:t> </a:t>
            </a:r>
            <a:r>
              <a:rPr lang="en-US" sz="2800" dirty="0" err="1" smtClean="0"/>
              <a:t>d'autres</a:t>
            </a:r>
            <a:r>
              <a:rPr lang="en-US" sz="2800" dirty="0" smtClean="0"/>
              <a:t> </a:t>
            </a:r>
            <a:r>
              <a:rPr lang="en-US" sz="2800" dirty="0" err="1" smtClean="0"/>
              <a:t>ressources</a:t>
            </a:r>
            <a:r>
              <a:rPr lang="en-US" sz="2800" dirty="0" smtClean="0"/>
              <a:t> de </a:t>
            </a:r>
            <a:r>
              <a:rPr lang="en-US" sz="2800" dirty="0" err="1" smtClean="0"/>
              <a:t>votre</a:t>
            </a:r>
            <a:r>
              <a:rPr lang="en-US" sz="2800" dirty="0" smtClean="0"/>
              <a:t> VPC </a:t>
            </a:r>
            <a:r>
              <a:rPr lang="en-US" sz="2800" dirty="0" err="1" smtClean="0"/>
              <a:t>privé</a:t>
            </a:r>
            <a:r>
              <a:rPr lang="en-US" sz="2800" dirty="0" smtClean="0"/>
              <a:t>.</a:t>
            </a:r>
          </a:p>
          <a:p>
            <a:endParaRPr lang="en-US" sz="2800" dirty="0" smtClean="0"/>
          </a:p>
          <a:p>
            <a:endParaRPr lang="en-US" sz="2800" dirty="0" smtClean="0"/>
          </a:p>
          <a:p>
            <a:r>
              <a:rPr lang="en-US" sz="2800" dirty="0" err="1" smtClean="0"/>
              <a:t>Lorsque</a:t>
            </a:r>
            <a:r>
              <a:rPr lang="en-US" sz="2800" dirty="0" smtClean="0"/>
              <a:t> </a:t>
            </a:r>
            <a:r>
              <a:rPr lang="en-US" sz="2800" dirty="0" err="1" smtClean="0"/>
              <a:t>vous</a:t>
            </a:r>
            <a:r>
              <a:rPr lang="en-US" sz="2800" dirty="0" smtClean="0"/>
              <a:t> </a:t>
            </a:r>
            <a:r>
              <a:rPr lang="en-US" sz="2800" dirty="0" err="1" smtClean="0"/>
              <a:t>ajoutez</a:t>
            </a:r>
            <a:r>
              <a:rPr lang="en-US" sz="2800" dirty="0" smtClean="0"/>
              <a:t> la configuration du VPC </a:t>
            </a:r>
            <a:r>
              <a:rPr lang="en-US" sz="2800" dirty="0" err="1" smtClean="0"/>
              <a:t>à</a:t>
            </a:r>
            <a:r>
              <a:rPr lang="en-US" sz="2800" dirty="0" smtClean="0"/>
              <a:t> </a:t>
            </a:r>
            <a:r>
              <a:rPr lang="en-US" sz="2800" dirty="0" err="1" smtClean="0"/>
              <a:t>une</a:t>
            </a:r>
            <a:r>
              <a:rPr lang="en-US" sz="2800" dirty="0" smtClean="0"/>
              <a:t> </a:t>
            </a:r>
            <a:r>
              <a:rPr lang="en-US" sz="2800" dirty="0" err="1" smtClean="0"/>
              <a:t>fonction</a:t>
            </a:r>
            <a:r>
              <a:rPr lang="en-US" sz="2800" dirty="0" smtClean="0"/>
              <a:t> Lambda, </a:t>
            </a:r>
            <a:r>
              <a:rPr lang="en-US" sz="2800" dirty="0" err="1" smtClean="0"/>
              <a:t>elle</a:t>
            </a:r>
            <a:r>
              <a:rPr lang="en-US" sz="2800" dirty="0" smtClean="0"/>
              <a:t> ne </a:t>
            </a:r>
            <a:r>
              <a:rPr lang="en-US" sz="2800" dirty="0" err="1" smtClean="0"/>
              <a:t>peut</a:t>
            </a:r>
            <a:r>
              <a:rPr lang="en-US" sz="2800" dirty="0" smtClean="0"/>
              <a:t> </a:t>
            </a:r>
            <a:r>
              <a:rPr lang="en-US" sz="2800" dirty="0" err="1" smtClean="0"/>
              <a:t>accéder</a:t>
            </a:r>
            <a:r>
              <a:rPr lang="en-US" sz="2800" dirty="0" smtClean="0"/>
              <a:t> </a:t>
            </a:r>
            <a:r>
              <a:rPr lang="en-US" sz="2800" dirty="0" err="1" smtClean="0"/>
              <a:t>qu'aux</a:t>
            </a:r>
            <a:r>
              <a:rPr lang="en-US" sz="2800" dirty="0" smtClean="0"/>
              <a:t> </a:t>
            </a:r>
            <a:r>
              <a:rPr lang="en-US" sz="2800" dirty="0" err="1" smtClean="0"/>
              <a:t>ressources</a:t>
            </a:r>
            <a:r>
              <a:rPr lang="en-US" sz="2800" dirty="0" smtClean="0"/>
              <a:t> de </a:t>
            </a:r>
            <a:r>
              <a:rPr lang="en-US" sz="2800" dirty="0" err="1" smtClean="0"/>
              <a:t>ce</a:t>
            </a:r>
            <a:r>
              <a:rPr lang="en-US" sz="2800" dirty="0" smtClean="0"/>
              <a:t> VPC. Si </a:t>
            </a:r>
            <a:r>
              <a:rPr lang="en-US" sz="2800" dirty="0" err="1" smtClean="0"/>
              <a:t>une</a:t>
            </a:r>
            <a:r>
              <a:rPr lang="en-US" sz="2800" dirty="0" smtClean="0"/>
              <a:t> </a:t>
            </a:r>
            <a:r>
              <a:rPr lang="en-US" sz="2800" dirty="0" err="1" smtClean="0"/>
              <a:t>fonction</a:t>
            </a:r>
            <a:r>
              <a:rPr lang="en-US" sz="2800" dirty="0" smtClean="0"/>
              <a:t> Lambda a </a:t>
            </a:r>
            <a:r>
              <a:rPr lang="en-US" sz="2800" dirty="0" err="1" smtClean="0"/>
              <a:t>besoin</a:t>
            </a:r>
            <a:r>
              <a:rPr lang="en-US" sz="2800" dirty="0" smtClean="0"/>
              <a:t> </a:t>
            </a:r>
            <a:r>
              <a:rPr lang="en-US" sz="2800" dirty="0" err="1" smtClean="0"/>
              <a:t>d'accéder</a:t>
            </a:r>
            <a:r>
              <a:rPr lang="en-US" sz="2800" dirty="0" smtClean="0"/>
              <a:t> aux </a:t>
            </a:r>
            <a:r>
              <a:rPr lang="en-US" sz="2800" dirty="0" err="1" smtClean="0"/>
              <a:t>ressources</a:t>
            </a:r>
            <a:r>
              <a:rPr lang="en-US" sz="2800" dirty="0" smtClean="0"/>
              <a:t> du VPC et au </a:t>
            </a:r>
            <a:r>
              <a:rPr lang="en-US" sz="2800" dirty="0" err="1" smtClean="0"/>
              <a:t>réseau</a:t>
            </a:r>
            <a:r>
              <a:rPr lang="en-US" sz="2800" dirty="0" smtClean="0"/>
              <a:t> Internet public, le VPC </a:t>
            </a:r>
            <a:r>
              <a:rPr lang="en-US" sz="2800" dirty="0" err="1" smtClean="0"/>
              <a:t>doit</a:t>
            </a:r>
            <a:r>
              <a:rPr lang="en-US" sz="2800" dirty="0" smtClean="0"/>
              <a:t> disposer </a:t>
            </a:r>
            <a:r>
              <a:rPr lang="en-US" sz="2800" dirty="0" err="1" smtClean="0"/>
              <a:t>d'une</a:t>
            </a:r>
            <a:r>
              <a:rPr lang="en-US" sz="2800" dirty="0" smtClean="0"/>
              <a:t> instance de </a:t>
            </a:r>
            <a:r>
              <a:rPr lang="en-US" sz="2800" dirty="0" err="1" smtClean="0"/>
              <a:t>traduction</a:t>
            </a:r>
            <a:r>
              <a:rPr lang="en-US" sz="2800" dirty="0" smtClean="0"/>
              <a:t> </a:t>
            </a:r>
            <a:r>
              <a:rPr lang="en-US" sz="2800" dirty="0" err="1" smtClean="0"/>
              <a:t>d'adresses</a:t>
            </a:r>
            <a:r>
              <a:rPr lang="en-US" sz="2800" dirty="0" smtClean="0"/>
              <a:t> </a:t>
            </a:r>
            <a:r>
              <a:rPr lang="en-US" sz="2800" dirty="0" err="1" smtClean="0"/>
              <a:t>réseau</a:t>
            </a:r>
            <a:r>
              <a:rPr lang="en-US" sz="2800" dirty="0" smtClean="0"/>
              <a:t> (NAT). </a:t>
            </a:r>
          </a:p>
          <a:p>
            <a:r>
              <a:rPr lang="en-US" sz="2800" dirty="0" err="1" smtClean="0"/>
              <a:t>Lorsqu'une</a:t>
            </a:r>
            <a:r>
              <a:rPr lang="en-US" sz="2800" dirty="0" smtClean="0"/>
              <a:t> </a:t>
            </a:r>
            <a:r>
              <a:rPr lang="en-US" sz="2800" dirty="0" err="1" smtClean="0"/>
              <a:t>fonction</a:t>
            </a:r>
            <a:r>
              <a:rPr lang="en-US" sz="2800" dirty="0" smtClean="0"/>
              <a:t> Lambda </a:t>
            </a:r>
            <a:r>
              <a:rPr lang="en-US" sz="2800" dirty="0" err="1" smtClean="0"/>
              <a:t>est</a:t>
            </a:r>
            <a:r>
              <a:rPr lang="en-US" sz="2800" dirty="0" smtClean="0"/>
              <a:t> </a:t>
            </a:r>
            <a:r>
              <a:rPr lang="en-US" sz="2800" dirty="0" err="1" smtClean="0"/>
              <a:t>configurée</a:t>
            </a:r>
            <a:r>
              <a:rPr lang="en-US" sz="2800" dirty="0" smtClean="0"/>
              <a:t> pour </a:t>
            </a:r>
            <a:r>
              <a:rPr lang="en-US" sz="2800" dirty="0" err="1" smtClean="0"/>
              <a:t>s'exécuter</a:t>
            </a:r>
            <a:r>
              <a:rPr lang="en-US" sz="2800" dirty="0" smtClean="0"/>
              <a:t> au sein d'un VPC, </a:t>
            </a:r>
            <a:r>
              <a:rPr lang="en-US" sz="2800" dirty="0" err="1" smtClean="0"/>
              <a:t>elle</a:t>
            </a:r>
            <a:r>
              <a:rPr lang="en-US" sz="2800" dirty="0" smtClean="0"/>
              <a:t> </a:t>
            </a:r>
            <a:r>
              <a:rPr lang="en-US" sz="2800" dirty="0" err="1" smtClean="0"/>
              <a:t>subit</a:t>
            </a:r>
            <a:r>
              <a:rPr lang="en-US" sz="2800" dirty="0" smtClean="0"/>
              <a:t> </a:t>
            </a:r>
            <a:r>
              <a:rPr lang="en-US" sz="2800" dirty="0" err="1" smtClean="0"/>
              <a:t>une</a:t>
            </a:r>
            <a:r>
              <a:rPr lang="en-US" sz="2800" dirty="0" smtClean="0"/>
              <a:t> </a:t>
            </a:r>
            <a:r>
              <a:rPr lang="en-US" sz="2800" dirty="0" err="1" smtClean="0"/>
              <a:t>perte</a:t>
            </a:r>
            <a:r>
              <a:rPr lang="en-US" sz="2800" dirty="0" smtClean="0"/>
              <a:t> de performances au </a:t>
            </a:r>
            <a:r>
              <a:rPr lang="en-US" sz="2800" dirty="0" err="1" smtClean="0"/>
              <a:t>démarrage</a:t>
            </a:r>
            <a:r>
              <a:rPr lang="en-US" sz="2800" dirty="0" smtClean="0"/>
              <a:t> des ENI. </a:t>
            </a:r>
            <a:r>
              <a:rPr lang="en-US" sz="2800" dirty="0" err="1" smtClean="0"/>
              <a:t>Autrement</a:t>
            </a:r>
            <a:r>
              <a:rPr lang="en-US" sz="2800" dirty="0" smtClean="0"/>
              <a:t> </a:t>
            </a:r>
            <a:r>
              <a:rPr lang="en-US" sz="2800" dirty="0" err="1" smtClean="0"/>
              <a:t>dit</a:t>
            </a:r>
            <a:r>
              <a:rPr lang="en-US" sz="2800" dirty="0" smtClean="0"/>
              <a:t>, la </a:t>
            </a:r>
            <a:r>
              <a:rPr lang="en-US" sz="2800" dirty="0" err="1" smtClean="0"/>
              <a:t>résolution</a:t>
            </a:r>
            <a:r>
              <a:rPr lang="en-US" sz="2800" dirty="0" smtClean="0"/>
              <a:t> </a:t>
            </a:r>
            <a:r>
              <a:rPr lang="en-US" sz="2800" dirty="0" err="1" smtClean="0"/>
              <a:t>d'adresse</a:t>
            </a:r>
            <a:r>
              <a:rPr lang="en-US" sz="2800" dirty="0" smtClean="0"/>
              <a:t> </a:t>
            </a:r>
            <a:r>
              <a:rPr lang="en-US" sz="2800" dirty="0" err="1" smtClean="0"/>
              <a:t>peut</a:t>
            </a:r>
            <a:r>
              <a:rPr lang="en-US" sz="2800" dirty="0" smtClean="0"/>
              <a:t> </a:t>
            </a:r>
            <a:r>
              <a:rPr lang="en-US" sz="2800" dirty="0" err="1" smtClean="0"/>
              <a:t>être</a:t>
            </a:r>
            <a:r>
              <a:rPr lang="en-US" sz="2800" dirty="0" smtClean="0"/>
              <a:t> </a:t>
            </a:r>
            <a:r>
              <a:rPr lang="en-US" sz="2800" dirty="0" err="1" smtClean="0"/>
              <a:t>retardée</a:t>
            </a:r>
            <a:r>
              <a:rPr lang="en-US" sz="2800" dirty="0" smtClean="0"/>
              <a:t> </a:t>
            </a:r>
            <a:r>
              <a:rPr lang="en-US" sz="2800" dirty="0" err="1" smtClean="0"/>
              <a:t>lors</a:t>
            </a:r>
            <a:r>
              <a:rPr lang="en-US" sz="2800" dirty="0" smtClean="0"/>
              <a:t> de la tentative de </a:t>
            </a:r>
            <a:r>
              <a:rPr lang="en-US" sz="2800" dirty="0" err="1" smtClean="0"/>
              <a:t>connexion</a:t>
            </a:r>
            <a:r>
              <a:rPr lang="en-US" sz="2800" dirty="0" smtClean="0"/>
              <a:t> aux </a:t>
            </a:r>
            <a:r>
              <a:rPr lang="en-US" sz="2800" dirty="0" err="1" smtClean="0"/>
              <a:t>ressources</a:t>
            </a:r>
            <a:r>
              <a:rPr lang="en-US" sz="2800" dirty="0" smtClean="0"/>
              <a:t> </a:t>
            </a:r>
            <a:r>
              <a:rPr lang="en-US" sz="2800" dirty="0" err="1" smtClean="0"/>
              <a:t>réseau</a:t>
            </a:r>
            <a:r>
              <a:rPr lang="en-US" sz="2800" dirty="0" smtClean="0"/>
              <a:t>.</a:t>
            </a:r>
          </a:p>
          <a:p>
            <a:endParaRPr lang="en-US" sz="2800" dirty="0" smtClean="0"/>
          </a:p>
          <a:p>
            <a:r>
              <a:rPr lang="en-US" sz="2800" dirty="0" smtClean="0"/>
              <a:t>Les sous-</a:t>
            </a:r>
            <a:r>
              <a:rPr lang="en-US" sz="2800" dirty="0" err="1" smtClean="0"/>
              <a:t>réseaux</a:t>
            </a:r>
            <a:r>
              <a:rPr lang="en-US" sz="2800" dirty="0" smtClean="0"/>
              <a:t> que </a:t>
            </a:r>
            <a:r>
              <a:rPr lang="en-US" sz="2800" dirty="0" err="1" smtClean="0"/>
              <a:t>vous</a:t>
            </a:r>
            <a:r>
              <a:rPr lang="en-US" sz="2800" dirty="0" smtClean="0"/>
              <a:t> </a:t>
            </a:r>
            <a:r>
              <a:rPr lang="en-US" sz="2800" dirty="0" err="1" smtClean="0"/>
              <a:t>spécifiez</a:t>
            </a:r>
            <a:r>
              <a:rPr lang="en-US" sz="2800" dirty="0" smtClean="0"/>
              <a:t> </a:t>
            </a:r>
            <a:r>
              <a:rPr lang="en-US" sz="2800" dirty="0" err="1" smtClean="0"/>
              <a:t>doivent</a:t>
            </a:r>
            <a:r>
              <a:rPr lang="en-US" sz="2800" dirty="0" smtClean="0"/>
              <a:t> </a:t>
            </a:r>
            <a:r>
              <a:rPr lang="en-US" sz="2800" dirty="0" err="1" smtClean="0"/>
              <a:t>avoir</a:t>
            </a:r>
            <a:r>
              <a:rPr lang="en-US" sz="2800" dirty="0" smtClean="0"/>
              <a:t> </a:t>
            </a:r>
            <a:r>
              <a:rPr lang="en-US" sz="2800" dirty="0" err="1" smtClean="0"/>
              <a:t>suffisamment</a:t>
            </a:r>
            <a:r>
              <a:rPr lang="en-US" sz="2800" dirty="0" smtClean="0"/>
              <a:t> </a:t>
            </a:r>
            <a:r>
              <a:rPr lang="en-US" sz="2800" dirty="0" err="1" smtClean="0"/>
              <a:t>d'adresses</a:t>
            </a:r>
            <a:r>
              <a:rPr lang="en-US" sz="2800" dirty="0" smtClean="0"/>
              <a:t> IP </a:t>
            </a:r>
            <a:r>
              <a:rPr lang="en-US" sz="2800" dirty="0" err="1" smtClean="0"/>
              <a:t>disponibles</a:t>
            </a:r>
            <a:r>
              <a:rPr lang="en-US" sz="2800" dirty="0" smtClean="0"/>
              <a:t> pour </a:t>
            </a:r>
            <a:r>
              <a:rPr lang="en-US" sz="2800" dirty="0" err="1" smtClean="0"/>
              <a:t>correspondre</a:t>
            </a:r>
            <a:r>
              <a:rPr lang="en-US" sz="2800" dirty="0" smtClean="0"/>
              <a:t> au </a:t>
            </a:r>
            <a:r>
              <a:rPr lang="en-US" sz="2800" dirty="0" err="1" smtClean="0"/>
              <a:t>nombre</a:t>
            </a:r>
            <a:r>
              <a:rPr lang="en-US" sz="2800" dirty="0" smtClean="0"/>
              <a:t> </a:t>
            </a:r>
            <a:r>
              <a:rPr lang="en-US" sz="2800" dirty="0" err="1" smtClean="0"/>
              <a:t>d'ENI</a:t>
            </a:r>
            <a:r>
              <a:rPr lang="en-US" sz="2800" dirty="0" smtClean="0"/>
              <a:t>.</a:t>
            </a:r>
          </a:p>
          <a:p>
            <a:endParaRPr lang="en-US" sz="2800" dirty="0" smtClean="0"/>
          </a:p>
          <a:p>
            <a:r>
              <a:rPr lang="en-US" sz="2800" dirty="0" smtClean="0"/>
              <a:t>Nous </a:t>
            </a:r>
            <a:r>
              <a:rPr lang="en-US" sz="2800" dirty="0" err="1" smtClean="0"/>
              <a:t>vous</a:t>
            </a:r>
            <a:r>
              <a:rPr lang="en-US" sz="2800" dirty="0" smtClean="0"/>
              <a:t> </a:t>
            </a:r>
            <a:r>
              <a:rPr lang="en-US" sz="2800" dirty="0" err="1" smtClean="0"/>
              <a:t>recommandons</a:t>
            </a:r>
            <a:r>
              <a:rPr lang="en-US" sz="2800" dirty="0" smtClean="0"/>
              <a:t> </a:t>
            </a:r>
            <a:r>
              <a:rPr lang="en-US" sz="2800" dirty="0" err="1" smtClean="0"/>
              <a:t>également</a:t>
            </a:r>
            <a:r>
              <a:rPr lang="en-US" sz="2800" dirty="0" smtClean="0"/>
              <a:t> de </a:t>
            </a:r>
            <a:r>
              <a:rPr lang="en-US" sz="2800" dirty="0" err="1" smtClean="0"/>
              <a:t>spécifier</a:t>
            </a:r>
            <a:r>
              <a:rPr lang="en-US" sz="2800" dirty="0" smtClean="0"/>
              <a:t> au </a:t>
            </a:r>
            <a:r>
              <a:rPr lang="en-US" sz="2800" dirty="0" err="1" smtClean="0"/>
              <a:t>moins</a:t>
            </a:r>
            <a:r>
              <a:rPr lang="en-US" sz="2800" dirty="0" smtClean="0"/>
              <a:t> un sous-</a:t>
            </a:r>
            <a:r>
              <a:rPr lang="en-US" sz="2800" dirty="0" err="1" smtClean="0"/>
              <a:t>réseau</a:t>
            </a:r>
            <a:r>
              <a:rPr lang="en-US" sz="2800" dirty="0" smtClean="0"/>
              <a:t> </a:t>
            </a:r>
            <a:r>
              <a:rPr lang="en-US" sz="2800" dirty="0" err="1" smtClean="0"/>
              <a:t>dans</a:t>
            </a:r>
            <a:r>
              <a:rPr lang="en-US" sz="2800" dirty="0" smtClean="0"/>
              <a:t> </a:t>
            </a:r>
            <a:r>
              <a:rPr lang="en-US" sz="2800" dirty="0" err="1" smtClean="0"/>
              <a:t>chaque</a:t>
            </a:r>
            <a:r>
              <a:rPr lang="en-US" sz="2800" dirty="0" smtClean="0"/>
              <a:t> zone de </a:t>
            </a:r>
            <a:r>
              <a:rPr lang="en-US" sz="2800" dirty="0" err="1" smtClean="0"/>
              <a:t>disponibilité</a:t>
            </a:r>
            <a:r>
              <a:rPr lang="en-US" sz="2800" dirty="0" smtClean="0"/>
              <a:t> de la configuration de la </a:t>
            </a:r>
            <a:r>
              <a:rPr lang="en-US" sz="2800" dirty="0" err="1" smtClean="0"/>
              <a:t>fonction</a:t>
            </a:r>
            <a:r>
              <a:rPr lang="en-US" sz="2800" dirty="0" smtClean="0"/>
              <a:t> Lambda. </a:t>
            </a:r>
            <a:r>
              <a:rPr lang="en-US" sz="2800" dirty="0" err="1" smtClean="0"/>
              <a:t>En</a:t>
            </a:r>
            <a:r>
              <a:rPr lang="en-US" sz="2800" dirty="0" smtClean="0"/>
              <a:t> </a:t>
            </a:r>
            <a:r>
              <a:rPr lang="en-US" sz="2800" dirty="0" err="1" smtClean="0"/>
              <a:t>spécifiant</a:t>
            </a:r>
            <a:r>
              <a:rPr lang="en-US" sz="2800" dirty="0" smtClean="0"/>
              <a:t> les sous-</a:t>
            </a:r>
            <a:r>
              <a:rPr lang="en-US" sz="2800" dirty="0" err="1" smtClean="0"/>
              <a:t>réseaux</a:t>
            </a:r>
            <a:r>
              <a:rPr lang="en-US" sz="2800" dirty="0" smtClean="0"/>
              <a:t> </a:t>
            </a:r>
            <a:r>
              <a:rPr lang="en-US" sz="2800" dirty="0" err="1" smtClean="0"/>
              <a:t>dans</a:t>
            </a:r>
            <a:r>
              <a:rPr lang="en-US" sz="2800" dirty="0" smtClean="0"/>
              <a:t> </a:t>
            </a:r>
            <a:r>
              <a:rPr lang="en-US" sz="2800" dirty="0" err="1" smtClean="0"/>
              <a:t>chaque</a:t>
            </a:r>
            <a:r>
              <a:rPr lang="en-US" sz="2800" dirty="0" smtClean="0"/>
              <a:t> zone de </a:t>
            </a:r>
            <a:r>
              <a:rPr lang="en-US" sz="2800" dirty="0" err="1" smtClean="0"/>
              <a:t>disponibilité</a:t>
            </a:r>
            <a:r>
              <a:rPr lang="en-US" sz="2800" dirty="0" smtClean="0"/>
              <a:t>, la </a:t>
            </a:r>
            <a:r>
              <a:rPr lang="en-US" sz="2800" dirty="0" err="1" smtClean="0"/>
              <a:t>fonction</a:t>
            </a:r>
            <a:r>
              <a:rPr lang="en-US" sz="2800" dirty="0" smtClean="0"/>
              <a:t> Lambda </a:t>
            </a:r>
            <a:r>
              <a:rPr lang="en-US" sz="2800" dirty="0" err="1" smtClean="0"/>
              <a:t>peut</a:t>
            </a:r>
            <a:r>
              <a:rPr lang="en-US" sz="2800" dirty="0" smtClean="0"/>
              <a:t> </a:t>
            </a:r>
            <a:r>
              <a:rPr lang="en-US" sz="2800" dirty="0" err="1" smtClean="0"/>
              <a:t>fonctionner</a:t>
            </a:r>
            <a:r>
              <a:rPr lang="en-US" sz="2800" dirty="0" smtClean="0"/>
              <a:t> </a:t>
            </a:r>
            <a:r>
              <a:rPr lang="en-US" sz="2800" dirty="0" err="1" smtClean="0"/>
              <a:t>dans</a:t>
            </a:r>
            <a:r>
              <a:rPr lang="en-US" sz="2800" dirty="0" smtClean="0"/>
              <a:t> </a:t>
            </a:r>
            <a:r>
              <a:rPr lang="en-US" sz="2800" dirty="0" err="1" smtClean="0"/>
              <a:t>une</a:t>
            </a:r>
            <a:r>
              <a:rPr lang="en-US" sz="2800" dirty="0" smtClean="0"/>
              <a:t> </a:t>
            </a:r>
            <a:r>
              <a:rPr lang="en-US" sz="2800" dirty="0" err="1" smtClean="0"/>
              <a:t>autre</a:t>
            </a:r>
            <a:r>
              <a:rPr lang="en-US" sz="2800" dirty="0" smtClean="0"/>
              <a:t> zone </a:t>
            </a:r>
            <a:r>
              <a:rPr lang="en-US" sz="2800" dirty="0" err="1" smtClean="0"/>
              <a:t>si</a:t>
            </a:r>
            <a:r>
              <a:rPr lang="en-US" sz="2800" dirty="0" smtClean="0"/>
              <a:t> </a:t>
            </a:r>
            <a:r>
              <a:rPr lang="en-US" sz="2800" dirty="0" err="1" smtClean="0"/>
              <a:t>l'une</a:t>
            </a:r>
            <a:r>
              <a:rPr lang="en-US" sz="2800" dirty="0" smtClean="0"/>
              <a:t> </a:t>
            </a:r>
            <a:r>
              <a:rPr lang="en-US" sz="2800" dirty="0" err="1" smtClean="0"/>
              <a:t>d'elles</a:t>
            </a:r>
            <a:r>
              <a:rPr lang="en-US" sz="2800" dirty="0" smtClean="0"/>
              <a:t> </a:t>
            </a:r>
            <a:r>
              <a:rPr lang="en-US" sz="2800" dirty="0" err="1" smtClean="0"/>
              <a:t>tombe</a:t>
            </a:r>
            <a:r>
              <a:rPr lang="en-US" sz="2800" dirty="0" smtClean="0"/>
              <a:t> </a:t>
            </a:r>
            <a:r>
              <a:rPr lang="en-US" sz="2800" dirty="0" err="1" smtClean="0"/>
              <a:t>en</a:t>
            </a:r>
            <a:r>
              <a:rPr lang="en-US" sz="2800" dirty="0" smtClean="0"/>
              <a:t> </a:t>
            </a:r>
            <a:r>
              <a:rPr lang="en-US" sz="2800" dirty="0" err="1" smtClean="0"/>
              <a:t>panne</a:t>
            </a:r>
            <a:r>
              <a:rPr lang="en-US" sz="2800" dirty="0" smtClean="0"/>
              <a:t> </a:t>
            </a:r>
            <a:r>
              <a:rPr lang="en-US" sz="2800" dirty="0" err="1" smtClean="0"/>
              <a:t>ou</a:t>
            </a:r>
            <a:r>
              <a:rPr lang="en-US" sz="2800" dirty="0" smtClean="0"/>
              <a:t> </a:t>
            </a:r>
            <a:r>
              <a:rPr lang="en-US" sz="2800" dirty="0" err="1" smtClean="0"/>
              <a:t>n'a</a:t>
            </a:r>
            <a:r>
              <a:rPr lang="en-US" sz="2800" dirty="0" smtClean="0"/>
              <a:t> plus </a:t>
            </a:r>
            <a:r>
              <a:rPr lang="en-US" sz="2800" dirty="0" err="1" smtClean="0"/>
              <a:t>d'adresses</a:t>
            </a:r>
            <a:r>
              <a:rPr lang="en-US" sz="2800" dirty="0" smtClean="0"/>
              <a:t> IP. </a:t>
            </a:r>
          </a:p>
          <a:p>
            <a:endParaRPr lang="en-US" sz="2800" dirty="0" smtClean="0"/>
          </a:p>
          <a:p>
            <a:r>
              <a:rPr lang="en-US" sz="2800" dirty="0" smtClean="0"/>
              <a:t>R</a:t>
            </a:r>
            <a:r>
              <a:rPr lang="fr-FR" sz="2800" dirty="0" err="1" smtClean="0"/>
              <a:t>ôle</a:t>
            </a:r>
            <a:r>
              <a:rPr lang="fr-FR" sz="2800" dirty="0" smtClean="0"/>
              <a:t> IAM</a:t>
            </a:r>
            <a:endParaRPr lang="en-US" sz="28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fr-FR" sz="2800" dirty="0" err="1" smtClean="0"/>
              <a:t>AWSLambdaVPCAccessExecutionRole</a:t>
            </a:r>
            <a:r>
              <a:rPr lang="fr-FR" sz="2800" dirty="0" smtClean="0"/>
              <a:t> : donne les droits à la lambda</a:t>
            </a:r>
            <a:r>
              <a:rPr lang="fr-FR" sz="2800" baseline="0" dirty="0" smtClean="0"/>
              <a:t> de créer les ENI dans le VPC. Obligatoire si vous spécifier un VPC</a:t>
            </a:r>
            <a:endParaRPr lang="fr-FR" sz="2800" dirty="0" smtClean="0"/>
          </a:p>
          <a:p>
            <a:endParaRPr lang="en-US" sz="2800" dirty="0" smtClean="0"/>
          </a:p>
          <a:p>
            <a:endParaRPr lang="en-US" sz="2800" dirty="0" smtClean="0"/>
          </a:p>
          <a:p>
            <a:endParaRPr lang="en-US" sz="2800" dirty="0" smtClean="0"/>
          </a:p>
          <a:p>
            <a:r>
              <a:rPr lang="en-US" sz="2800" dirty="0" smtClean="0"/>
              <a:t>http://</a:t>
            </a:r>
            <a:r>
              <a:rPr lang="en-US" sz="2800" dirty="0" err="1" smtClean="0"/>
              <a:t>docs.aws.amazon.com</a:t>
            </a:r>
            <a:r>
              <a:rPr lang="en-US" sz="2800" dirty="0" smtClean="0"/>
              <a:t>/</a:t>
            </a:r>
            <a:r>
              <a:rPr lang="en-US" sz="2800" dirty="0" err="1" smtClean="0"/>
              <a:t>fr_fr</a:t>
            </a:r>
            <a:r>
              <a:rPr lang="en-US" sz="2800" dirty="0" smtClean="0"/>
              <a:t>/lambda/latest/dg/</a:t>
            </a:r>
            <a:r>
              <a:rPr lang="en-US" sz="2800" dirty="0" err="1" smtClean="0"/>
              <a:t>vpc.html#vpc-internet</a:t>
            </a:r>
            <a:endParaRPr lang="fr-FR" sz="2800" dirty="0"/>
          </a:p>
        </p:txBody>
      </p:sp>
      <p:sp>
        <p:nvSpPr>
          <p:cNvPr id="4" name="Slide Number Placeholder 3"/>
          <p:cNvSpPr>
            <a:spLocks noGrp="1"/>
          </p:cNvSpPr>
          <p:nvPr>
            <p:ph type="sldNum" sz="quarter" idx="10"/>
          </p:nvPr>
        </p:nvSpPr>
        <p:spPr/>
        <p:txBody>
          <a:bodyPr/>
          <a:lstStyle/>
          <a:p>
            <a:fld id="{B782C702-11DB-4943-A2CE-4A29E394F037}" type="slidenum">
              <a:rPr lang="fr-FR" smtClean="0"/>
              <a:t>15</a:t>
            </a:fld>
            <a:endParaRPr lang="fr-FR"/>
          </a:p>
        </p:txBody>
      </p:sp>
    </p:spTree>
    <p:extLst>
      <p:ext uri="{BB962C8B-B14F-4D97-AF65-F5344CB8AC3E}">
        <p14:creationId xmlns:p14="http://schemas.microsoft.com/office/powerpoint/2010/main" val="13623052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smtClean="0"/>
              <a:t>SYNCHRONE : Certains services AWS retente</a:t>
            </a:r>
            <a:r>
              <a:rPr lang="fr-FR" baseline="0" dirty="0" smtClean="0"/>
              <a:t> l’appel</a:t>
            </a:r>
          </a:p>
          <a:p>
            <a:endParaRPr lang="fr-FR" baseline="0" dirty="0" smtClean="0"/>
          </a:p>
          <a:p>
            <a:endParaRPr lang="fr-FR" baseline="0" dirty="0" smtClean="0"/>
          </a:p>
          <a:p>
            <a:r>
              <a:rPr lang="fr-FR" b="1" dirty="0" smtClean="0"/>
              <a:t>Sources d'événements basées sur les flux</a:t>
            </a:r>
            <a:r>
              <a:rPr lang="fr-FR" dirty="0" smtClean="0"/>
              <a:t> : pour les sources d'événements basées sur les flux (Amazon </a:t>
            </a:r>
            <a:r>
              <a:rPr lang="fr-FR" dirty="0" err="1" smtClean="0"/>
              <a:t>Kinesis</a:t>
            </a:r>
            <a:r>
              <a:rPr lang="fr-FR" dirty="0" smtClean="0"/>
              <a:t> </a:t>
            </a:r>
            <a:r>
              <a:rPr lang="fr-FR" dirty="0" err="1" smtClean="0"/>
              <a:t>Streams</a:t>
            </a:r>
            <a:r>
              <a:rPr lang="fr-FR" dirty="0" smtClean="0"/>
              <a:t> et </a:t>
            </a:r>
            <a:r>
              <a:rPr lang="fr-FR" dirty="0" err="1" smtClean="0"/>
              <a:t>DynamoDB</a:t>
            </a:r>
            <a:r>
              <a:rPr lang="fr-FR" dirty="0" smtClean="0"/>
              <a:t> </a:t>
            </a:r>
            <a:r>
              <a:rPr lang="fr-FR" dirty="0" err="1" smtClean="0"/>
              <a:t>Streams</a:t>
            </a:r>
            <a:r>
              <a:rPr lang="fr-FR" dirty="0" smtClean="0"/>
              <a:t>), AWS Lambda interroge le flux et appelle votre fonction Lambda. Par conséquent, si une fonction Lambda échoue, AWS Lambda tente de traiter le lot d'enregistrements correspondant tant que les données n'expirent pas, ce qui peut aller jusqu'à sept jours pour Amazon </a:t>
            </a:r>
            <a:r>
              <a:rPr lang="fr-FR" dirty="0" err="1" smtClean="0"/>
              <a:t>Kinesis</a:t>
            </a:r>
            <a:r>
              <a:rPr lang="fr-FR" dirty="0" smtClean="0"/>
              <a:t> </a:t>
            </a:r>
            <a:r>
              <a:rPr lang="fr-FR" dirty="0" err="1" smtClean="0"/>
              <a:t>Streams</a:t>
            </a:r>
            <a:r>
              <a:rPr lang="fr-FR" dirty="0" smtClean="0"/>
              <a:t>. L'exception est considérée comme un blocage. Dès lors, AWS Lambda cesse de lire les enregistrements à partir de ce flux jusqu'à ce que le lot d'enregistrements restreint aboutisse ou expire. Cette approche garantit qu'AWS Lambda traite les événements de flux dans l'ordre.</a:t>
            </a:r>
            <a:endParaRPr lang="fr-FR" dirty="0"/>
          </a:p>
        </p:txBody>
      </p:sp>
      <p:sp>
        <p:nvSpPr>
          <p:cNvPr id="4" name="Slide Number Placeholder 3"/>
          <p:cNvSpPr>
            <a:spLocks noGrp="1"/>
          </p:cNvSpPr>
          <p:nvPr>
            <p:ph type="sldNum" sz="quarter" idx="10"/>
          </p:nvPr>
        </p:nvSpPr>
        <p:spPr/>
        <p:txBody>
          <a:bodyPr/>
          <a:lstStyle/>
          <a:p>
            <a:fld id="{B782C702-11DB-4943-A2CE-4A29E394F037}" type="slidenum">
              <a:rPr lang="fr-FR" smtClean="0"/>
              <a:t>16</a:t>
            </a:fld>
            <a:endParaRPr lang="fr-FR"/>
          </a:p>
        </p:txBody>
      </p:sp>
    </p:spTree>
    <p:extLst>
      <p:ext uri="{BB962C8B-B14F-4D97-AF65-F5344CB8AC3E}">
        <p14:creationId xmlns:p14="http://schemas.microsoft.com/office/powerpoint/2010/main" val="17867815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10"/>
          </p:nvPr>
        </p:nvSpPr>
        <p:spPr/>
        <p:txBody>
          <a:bodyPr/>
          <a:lstStyle/>
          <a:p>
            <a:fld id="{B782C702-11DB-4943-A2CE-4A29E394F037}" type="slidenum">
              <a:rPr lang="fr-FR" smtClean="0"/>
              <a:t>17</a:t>
            </a:fld>
            <a:endParaRPr lang="fr-FR"/>
          </a:p>
        </p:txBody>
      </p:sp>
    </p:spTree>
    <p:extLst>
      <p:ext uri="{BB962C8B-B14F-4D97-AF65-F5344CB8AC3E}">
        <p14:creationId xmlns:p14="http://schemas.microsoft.com/office/powerpoint/2010/main" val="15884240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Service</a:t>
            </a:r>
          </a:p>
          <a:p>
            <a:r>
              <a:rPr lang="en-US" dirty="0" smtClean="0"/>
              <a:t>A service is like a project. It's where you define your AWS Lambda Functions, the events that trigger them and any AWS infrastructure resources they require, all in a file called </a:t>
            </a:r>
            <a:r>
              <a:rPr lang="en-US" dirty="0" err="1" smtClean="0"/>
              <a:t>serverless.yml</a:t>
            </a:r>
            <a:r>
              <a:rPr lang="en-US" dirty="0" smtClean="0"/>
              <a:t>.</a:t>
            </a:r>
          </a:p>
          <a:p>
            <a:endParaRPr lang="en-US" dirty="0" smtClean="0"/>
          </a:p>
          <a:p>
            <a:r>
              <a:rPr lang="en-US" sz="1200" b="1" kern="1200" dirty="0" smtClean="0">
                <a:solidFill>
                  <a:schemeClr val="tx1"/>
                </a:solidFill>
                <a:effectLst/>
                <a:latin typeface="+mn-lt"/>
                <a:ea typeface="+mn-ea"/>
                <a:cs typeface="+mn-cs"/>
              </a:rPr>
              <a:t>service: </a:t>
            </a:r>
            <a:r>
              <a:rPr lang="en-US" dirty="0" err="1" smtClean="0"/>
              <a:t>OperationService</a:t>
            </a:r>
            <a:r>
              <a:rPr lang="en-US" dirty="0" smtClean="0"/>
              <a:t/>
            </a:r>
            <a:br>
              <a:rPr lang="en-US" dirty="0" smtClean="0"/>
            </a:br>
            <a:r>
              <a:rPr lang="en-US" dirty="0" smtClean="0"/>
              <a:t/>
            </a:r>
            <a:br>
              <a:rPr lang="en-US" dirty="0" smtClean="0"/>
            </a:br>
            <a:r>
              <a:rPr lang="en-US" sz="1200" b="1" kern="1200" dirty="0" smtClean="0">
                <a:solidFill>
                  <a:schemeClr val="tx1"/>
                </a:solidFill>
                <a:effectLst/>
                <a:latin typeface="+mn-lt"/>
                <a:ea typeface="+mn-ea"/>
                <a:cs typeface="+mn-cs"/>
              </a:rPr>
              <a:t>provider:</a:t>
            </a:r>
            <a:br>
              <a:rPr lang="en-US" sz="1200" b="1" kern="1200" dirty="0" smtClean="0">
                <a:solidFill>
                  <a:schemeClr val="tx1"/>
                </a:solidFill>
                <a:effectLst/>
                <a:latin typeface="+mn-lt"/>
                <a:ea typeface="+mn-ea"/>
                <a:cs typeface="+mn-cs"/>
              </a:rPr>
            </a:br>
            <a:r>
              <a:rPr lang="en-US" sz="1200" b="1" kern="1200" dirty="0" smtClean="0">
                <a:solidFill>
                  <a:schemeClr val="tx1"/>
                </a:solidFill>
                <a:effectLst/>
                <a:latin typeface="+mn-lt"/>
                <a:ea typeface="+mn-ea"/>
                <a:cs typeface="+mn-cs"/>
              </a:rPr>
              <a:t>  name: </a:t>
            </a:r>
            <a:r>
              <a:rPr lang="en-US" dirty="0" err="1" smtClean="0"/>
              <a:t>aws</a:t>
            </a:r>
            <a:r>
              <a:rPr lang="en-US" dirty="0" smtClean="0"/>
              <a:t/>
            </a:r>
            <a:br>
              <a:rPr lang="en-US" dirty="0" smtClean="0"/>
            </a:br>
            <a:r>
              <a:rPr lang="en-US" dirty="0" smtClean="0"/>
              <a:t>  </a:t>
            </a:r>
            <a:r>
              <a:rPr lang="en-US" sz="1200" b="1" kern="1200" dirty="0" smtClean="0">
                <a:solidFill>
                  <a:schemeClr val="tx1"/>
                </a:solidFill>
                <a:effectLst/>
                <a:latin typeface="+mn-lt"/>
                <a:ea typeface="+mn-ea"/>
                <a:cs typeface="+mn-cs"/>
              </a:rPr>
              <a:t>profile: </a:t>
            </a:r>
            <a:r>
              <a:rPr lang="en-US" dirty="0" err="1" smtClean="0"/>
              <a:t>xebia</a:t>
            </a:r>
            <a:r>
              <a:rPr lang="en-US" dirty="0" smtClean="0"/>
              <a:t>-dev</a:t>
            </a:r>
            <a:br>
              <a:rPr lang="en-US" dirty="0" smtClean="0"/>
            </a:br>
            <a:r>
              <a:rPr lang="en-US" dirty="0" smtClean="0"/>
              <a:t>  </a:t>
            </a:r>
            <a:r>
              <a:rPr lang="en-US" sz="1200" b="1" kern="1200" dirty="0" smtClean="0">
                <a:solidFill>
                  <a:schemeClr val="tx1"/>
                </a:solidFill>
                <a:effectLst/>
                <a:latin typeface="+mn-lt"/>
                <a:ea typeface="+mn-ea"/>
                <a:cs typeface="+mn-cs"/>
              </a:rPr>
              <a:t>region: </a:t>
            </a:r>
            <a:r>
              <a:rPr lang="en-US" dirty="0" smtClean="0"/>
              <a:t>eu-west-1</a:t>
            </a:r>
            <a:br>
              <a:rPr lang="en-US" dirty="0" smtClean="0"/>
            </a:br>
            <a:r>
              <a:rPr lang="en-US" dirty="0" smtClean="0"/>
              <a:t>  </a:t>
            </a:r>
            <a:r>
              <a:rPr lang="en-US" sz="1200" b="1" kern="1200" dirty="0" err="1" smtClean="0">
                <a:solidFill>
                  <a:schemeClr val="tx1"/>
                </a:solidFill>
                <a:effectLst/>
                <a:latin typeface="+mn-lt"/>
                <a:ea typeface="+mn-ea"/>
                <a:cs typeface="+mn-cs"/>
              </a:rPr>
              <a:t>deploymentBucket</a:t>
            </a:r>
            <a:r>
              <a:rPr lang="en-US" sz="1200" b="1" kern="1200" dirty="0" smtClean="0">
                <a:solidFill>
                  <a:schemeClr val="tx1"/>
                </a:solidFill>
                <a:effectLst/>
                <a:latin typeface="+mn-lt"/>
                <a:ea typeface="+mn-ea"/>
                <a:cs typeface="+mn-cs"/>
              </a:rPr>
              <a:t>: </a:t>
            </a:r>
            <a:r>
              <a:rPr lang="en-US" dirty="0" err="1" smtClean="0"/>
              <a:t>jpinsolle-xebia</a:t>
            </a:r>
            <a:r>
              <a:rPr lang="en-US" dirty="0" smtClean="0"/>
              <a:t/>
            </a:r>
            <a:br>
              <a:rPr lang="en-US" dirty="0" smtClean="0"/>
            </a:br>
            <a:r>
              <a:rPr lang="en-US" dirty="0" smtClean="0"/>
              <a:t/>
            </a:r>
            <a:br>
              <a:rPr lang="en-US" dirty="0" smtClean="0"/>
            </a:br>
            <a:r>
              <a:rPr lang="en-US" dirty="0" smtClean="0"/>
              <a:t>  </a:t>
            </a:r>
            <a:r>
              <a:rPr lang="en-US" sz="1200" b="1" kern="1200" dirty="0" smtClean="0">
                <a:solidFill>
                  <a:schemeClr val="tx1"/>
                </a:solidFill>
                <a:effectLst/>
                <a:latin typeface="+mn-lt"/>
                <a:ea typeface="+mn-ea"/>
                <a:cs typeface="+mn-cs"/>
              </a:rPr>
              <a:t>runtime: </a:t>
            </a:r>
            <a:r>
              <a:rPr lang="en-US" dirty="0" smtClean="0"/>
              <a:t>nodejs4.3</a:t>
            </a:r>
            <a:br>
              <a:rPr lang="en-US" dirty="0" smtClean="0"/>
            </a:br>
            <a:r>
              <a:rPr lang="en-US" dirty="0" smtClean="0"/>
              <a:t>  </a:t>
            </a:r>
            <a:r>
              <a:rPr lang="en-US" sz="1200" b="1" kern="1200" dirty="0" err="1" smtClean="0">
                <a:solidFill>
                  <a:schemeClr val="tx1"/>
                </a:solidFill>
                <a:effectLst/>
                <a:latin typeface="+mn-lt"/>
                <a:ea typeface="+mn-ea"/>
                <a:cs typeface="+mn-cs"/>
              </a:rPr>
              <a:t>versionFunctions</a:t>
            </a:r>
            <a:r>
              <a:rPr lang="en-US" sz="1200" b="1" kern="1200" dirty="0" smtClean="0">
                <a:solidFill>
                  <a:schemeClr val="tx1"/>
                </a:solidFill>
                <a:effectLst/>
                <a:latin typeface="+mn-lt"/>
                <a:ea typeface="+mn-ea"/>
                <a:cs typeface="+mn-cs"/>
              </a:rPr>
              <a:t>: </a:t>
            </a:r>
            <a:r>
              <a:rPr lang="en-US" dirty="0" smtClean="0"/>
              <a:t>false</a:t>
            </a:r>
            <a:br>
              <a:rPr lang="en-US" dirty="0" smtClean="0"/>
            </a:br>
            <a:r>
              <a:rPr lang="en-US" dirty="0" smtClean="0"/>
              <a:t/>
            </a:r>
            <a:br>
              <a:rPr lang="en-US" dirty="0" smtClean="0"/>
            </a:br>
            <a:r>
              <a:rPr lang="en-US" sz="1200" b="1" kern="1200" dirty="0" smtClean="0">
                <a:solidFill>
                  <a:schemeClr val="tx1"/>
                </a:solidFill>
                <a:effectLst/>
                <a:latin typeface="+mn-lt"/>
                <a:ea typeface="+mn-ea"/>
                <a:cs typeface="+mn-cs"/>
              </a:rPr>
              <a:t>functions:</a:t>
            </a:r>
            <a:br>
              <a:rPr lang="en-US" sz="1200" b="1" kern="1200" dirty="0" smtClean="0">
                <a:solidFill>
                  <a:schemeClr val="tx1"/>
                </a:solidFill>
                <a:effectLst/>
                <a:latin typeface="+mn-lt"/>
                <a:ea typeface="+mn-ea"/>
                <a:cs typeface="+mn-cs"/>
              </a:rPr>
            </a:br>
            <a:r>
              <a:rPr lang="en-US" sz="1200" b="1" kern="1200" dirty="0" smtClean="0">
                <a:solidFill>
                  <a:schemeClr val="tx1"/>
                </a:solidFill>
                <a:effectLst/>
                <a:latin typeface="+mn-lt"/>
                <a:ea typeface="+mn-ea"/>
                <a:cs typeface="+mn-cs"/>
              </a:rPr>
              <a:t>  addition:</a:t>
            </a:r>
            <a:br>
              <a:rPr lang="en-US" sz="1200" b="1" kern="1200" dirty="0" smtClean="0">
                <a:solidFill>
                  <a:schemeClr val="tx1"/>
                </a:solidFill>
                <a:effectLst/>
                <a:latin typeface="+mn-lt"/>
                <a:ea typeface="+mn-ea"/>
                <a:cs typeface="+mn-cs"/>
              </a:rPr>
            </a:br>
            <a:r>
              <a:rPr lang="en-US" sz="1200" b="1" kern="1200" dirty="0" smtClean="0">
                <a:solidFill>
                  <a:schemeClr val="tx1"/>
                </a:solidFill>
                <a:effectLst/>
                <a:latin typeface="+mn-lt"/>
                <a:ea typeface="+mn-ea"/>
                <a:cs typeface="+mn-cs"/>
              </a:rPr>
              <a:t>    handler: </a:t>
            </a:r>
            <a:r>
              <a:rPr lang="en-US" dirty="0" err="1" smtClean="0"/>
              <a:t>index.handler</a:t>
            </a:r>
            <a:r>
              <a:rPr lang="en-US" dirty="0" smtClean="0"/>
              <a:t/>
            </a:r>
            <a:br>
              <a:rPr lang="en-US" dirty="0" smtClean="0"/>
            </a:br>
            <a:r>
              <a:rPr lang="en-US" dirty="0" smtClean="0"/>
              <a:t>    </a:t>
            </a:r>
            <a:r>
              <a:rPr lang="en-US" sz="1200" b="1" kern="1200" dirty="0" err="1" smtClean="0">
                <a:solidFill>
                  <a:schemeClr val="tx1"/>
                </a:solidFill>
                <a:effectLst/>
                <a:latin typeface="+mn-lt"/>
                <a:ea typeface="+mn-ea"/>
                <a:cs typeface="+mn-cs"/>
              </a:rPr>
              <a:t>memorySize</a:t>
            </a:r>
            <a:r>
              <a:rPr lang="en-US" sz="1200" b="1" kern="1200" dirty="0" smtClean="0">
                <a:solidFill>
                  <a:schemeClr val="tx1"/>
                </a:solidFill>
                <a:effectLst/>
                <a:latin typeface="+mn-lt"/>
                <a:ea typeface="+mn-ea"/>
                <a:cs typeface="+mn-cs"/>
              </a:rPr>
              <a:t>: </a:t>
            </a:r>
            <a:r>
              <a:rPr lang="en-US" dirty="0" smtClean="0"/>
              <a:t>128</a:t>
            </a:r>
            <a:br>
              <a:rPr lang="en-US" dirty="0" smtClean="0"/>
            </a:br>
            <a:r>
              <a:rPr lang="en-US" dirty="0" smtClean="0"/>
              <a:t>    </a:t>
            </a:r>
            <a:r>
              <a:rPr lang="en-US" sz="1200" b="1" kern="1200" dirty="0" smtClean="0">
                <a:solidFill>
                  <a:schemeClr val="tx1"/>
                </a:solidFill>
                <a:effectLst/>
                <a:latin typeface="+mn-lt"/>
                <a:ea typeface="+mn-ea"/>
                <a:cs typeface="+mn-cs"/>
              </a:rPr>
              <a:t>timeout: </a:t>
            </a:r>
            <a:r>
              <a:rPr lang="en-US" dirty="0" smtClean="0"/>
              <a:t>10</a:t>
            </a:r>
            <a:endParaRPr lang="fr-FR" dirty="0"/>
          </a:p>
        </p:txBody>
      </p:sp>
      <p:sp>
        <p:nvSpPr>
          <p:cNvPr id="4" name="Slide Number Placeholder 3"/>
          <p:cNvSpPr>
            <a:spLocks noGrp="1"/>
          </p:cNvSpPr>
          <p:nvPr>
            <p:ph type="sldNum" sz="quarter" idx="10"/>
          </p:nvPr>
        </p:nvSpPr>
        <p:spPr/>
        <p:txBody>
          <a:bodyPr/>
          <a:lstStyle/>
          <a:p>
            <a:fld id="{B782C702-11DB-4943-A2CE-4A29E394F037}" type="slidenum">
              <a:rPr lang="fr-FR" smtClean="0"/>
              <a:t>22</a:t>
            </a:fld>
            <a:endParaRPr lang="fr-FR"/>
          </a:p>
        </p:txBody>
      </p:sp>
    </p:spTree>
    <p:extLst>
      <p:ext uri="{BB962C8B-B14F-4D97-AF65-F5344CB8AC3E}">
        <p14:creationId xmlns:p14="http://schemas.microsoft.com/office/powerpoint/2010/main" val="9825111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10"/>
          </p:nvPr>
        </p:nvSpPr>
        <p:spPr/>
        <p:txBody>
          <a:bodyPr/>
          <a:lstStyle/>
          <a:p>
            <a:fld id="{B782C702-11DB-4943-A2CE-4A29E394F037}" type="slidenum">
              <a:rPr lang="fr-FR" smtClean="0"/>
              <a:t>24</a:t>
            </a:fld>
            <a:endParaRPr lang="fr-FR"/>
          </a:p>
        </p:txBody>
      </p:sp>
    </p:spTree>
    <p:extLst>
      <p:ext uri="{BB962C8B-B14F-4D97-AF65-F5344CB8AC3E}">
        <p14:creationId xmlns:p14="http://schemas.microsoft.com/office/powerpoint/2010/main" val="19356988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1" i="0" u="none" strike="noStrike" kern="1200" dirty="0" smtClean="0">
                <a:solidFill>
                  <a:schemeClr val="tx1"/>
                </a:solidFill>
                <a:effectLst/>
                <a:latin typeface="+mn-lt"/>
                <a:ea typeface="+mn-ea"/>
                <a:cs typeface="+mn-cs"/>
              </a:rPr>
              <a:t>Avant </a:t>
            </a:r>
            <a:r>
              <a:rPr lang="en-US" sz="1200" b="1" i="0" u="none" strike="noStrike" kern="1200" dirty="0" err="1" smtClean="0">
                <a:solidFill>
                  <a:schemeClr val="tx1"/>
                </a:solidFill>
                <a:effectLst/>
                <a:latin typeface="+mn-lt"/>
                <a:ea typeface="+mn-ea"/>
                <a:cs typeface="+mn-cs"/>
              </a:rPr>
              <a:t>l'inscription</a:t>
            </a:r>
            <a:r>
              <a:rPr lang="en-US" sz="1200" b="1" i="0" u="none" strike="noStrike" kern="1200" dirty="0" smtClean="0">
                <a:solidFill>
                  <a:schemeClr val="tx1"/>
                </a:solidFill>
                <a:effectLst/>
                <a:latin typeface="+mn-lt"/>
                <a:ea typeface="+mn-ea"/>
                <a:cs typeface="+mn-cs"/>
              </a:rPr>
              <a:t> : </a:t>
            </a:r>
            <a:r>
              <a:rPr lang="en-US" sz="1200" b="0" i="0" u="none" strike="noStrike" kern="1200" dirty="0" err="1" smtClean="0">
                <a:solidFill>
                  <a:schemeClr val="tx1"/>
                </a:solidFill>
                <a:effectLst/>
                <a:latin typeface="+mn-lt"/>
                <a:ea typeface="+mn-ea"/>
                <a:cs typeface="+mn-cs"/>
              </a:rPr>
              <a:t>l’utilisateur</a:t>
            </a:r>
            <a:r>
              <a:rPr lang="en-US" sz="1200" b="0" i="0" u="none" strike="noStrike" kern="1200" dirty="0" smtClean="0">
                <a:solidFill>
                  <a:schemeClr val="tx1"/>
                </a:solidFill>
                <a:effectLst/>
                <a:latin typeface="+mn-lt"/>
                <a:ea typeface="+mn-ea"/>
                <a:cs typeface="+mn-cs"/>
              </a:rPr>
              <a:t> </a:t>
            </a:r>
            <a:r>
              <a:rPr lang="en-US" sz="1200" b="0" i="0" u="none" strike="noStrike" kern="1200" dirty="0" err="1" smtClean="0">
                <a:solidFill>
                  <a:schemeClr val="tx1"/>
                </a:solidFill>
                <a:effectLst/>
                <a:latin typeface="+mn-lt"/>
                <a:ea typeface="+mn-ea"/>
                <a:cs typeface="+mn-cs"/>
              </a:rPr>
              <a:t>tente</a:t>
            </a:r>
            <a:r>
              <a:rPr lang="en-US" sz="1200" b="0" i="0" u="none" strike="noStrike" kern="1200" dirty="0" smtClean="0">
                <a:solidFill>
                  <a:schemeClr val="tx1"/>
                </a:solidFill>
                <a:effectLst/>
                <a:latin typeface="+mn-lt"/>
                <a:ea typeface="+mn-ea"/>
                <a:cs typeface="+mn-cs"/>
              </a:rPr>
              <a:t> de </a:t>
            </a:r>
            <a:r>
              <a:rPr lang="en-US" sz="1200" b="0" i="0" u="none" strike="noStrike" kern="1200" dirty="0" err="1" smtClean="0">
                <a:solidFill>
                  <a:schemeClr val="tx1"/>
                </a:solidFill>
                <a:effectLst/>
                <a:latin typeface="+mn-lt"/>
                <a:ea typeface="+mn-ea"/>
                <a:cs typeface="+mn-cs"/>
              </a:rPr>
              <a:t>s’inscrire</a:t>
            </a:r>
            <a:r>
              <a:rPr lang="en-US" sz="1200" b="0" i="0" u="none" strike="noStrike" kern="1200" dirty="0" smtClean="0">
                <a:solidFill>
                  <a:schemeClr val="tx1"/>
                </a:solidFill>
                <a:effectLst/>
                <a:latin typeface="+mn-lt"/>
                <a:ea typeface="+mn-ea"/>
                <a:cs typeface="+mn-cs"/>
              </a:rPr>
              <a:t>, </a:t>
            </a:r>
            <a:r>
              <a:rPr lang="en-US" sz="1200" b="0" i="0" u="none" strike="noStrike" kern="1200" dirty="0" err="1" smtClean="0">
                <a:solidFill>
                  <a:schemeClr val="tx1"/>
                </a:solidFill>
                <a:effectLst/>
                <a:latin typeface="+mn-lt"/>
                <a:ea typeface="+mn-ea"/>
                <a:cs typeface="+mn-cs"/>
              </a:rPr>
              <a:t>ce</a:t>
            </a:r>
            <a:r>
              <a:rPr lang="en-US" sz="1200" b="0" i="0" u="none" strike="noStrike" kern="1200" dirty="0" smtClean="0">
                <a:solidFill>
                  <a:schemeClr val="tx1"/>
                </a:solidFill>
                <a:effectLst/>
                <a:latin typeface="+mn-lt"/>
                <a:ea typeface="+mn-ea"/>
                <a:cs typeface="+mn-cs"/>
              </a:rPr>
              <a:t> qui </a:t>
            </a:r>
            <a:r>
              <a:rPr lang="en-US" sz="1200" b="0" i="0" u="none" strike="noStrike" kern="1200" dirty="0" err="1" smtClean="0">
                <a:solidFill>
                  <a:schemeClr val="tx1"/>
                </a:solidFill>
                <a:effectLst/>
                <a:latin typeface="+mn-lt"/>
                <a:ea typeface="+mn-ea"/>
                <a:cs typeface="+mn-cs"/>
              </a:rPr>
              <a:t>permet</a:t>
            </a:r>
            <a:r>
              <a:rPr lang="en-US" sz="1200" b="0" i="0" u="none" strike="noStrike" kern="1200" dirty="0" smtClean="0">
                <a:solidFill>
                  <a:schemeClr val="tx1"/>
                </a:solidFill>
                <a:effectLst/>
                <a:latin typeface="+mn-lt"/>
                <a:ea typeface="+mn-ea"/>
                <a:cs typeface="+mn-cs"/>
              </a:rPr>
              <a:t> </a:t>
            </a:r>
            <a:r>
              <a:rPr lang="en-US" sz="1200" b="0" i="0" u="none" strike="noStrike" kern="1200" dirty="0" err="1" smtClean="0">
                <a:solidFill>
                  <a:schemeClr val="tx1"/>
                </a:solidFill>
                <a:effectLst/>
                <a:latin typeface="+mn-lt"/>
                <a:ea typeface="+mn-ea"/>
                <a:cs typeface="+mn-cs"/>
              </a:rPr>
              <a:t>d'effectuer</a:t>
            </a:r>
            <a:r>
              <a:rPr lang="en-US" sz="1200" b="0" i="0" u="none" strike="noStrike" kern="1200" dirty="0" smtClean="0">
                <a:solidFill>
                  <a:schemeClr val="tx1"/>
                </a:solidFill>
                <a:effectLst/>
                <a:latin typeface="+mn-lt"/>
                <a:ea typeface="+mn-ea"/>
                <a:cs typeface="+mn-cs"/>
              </a:rPr>
              <a:t> </a:t>
            </a:r>
            <a:r>
              <a:rPr lang="en-US" sz="1200" b="0" i="0" u="none" strike="noStrike" kern="1200" dirty="0" err="1" smtClean="0">
                <a:solidFill>
                  <a:schemeClr val="tx1"/>
                </a:solidFill>
                <a:effectLst/>
                <a:latin typeface="+mn-lt"/>
                <a:ea typeface="+mn-ea"/>
                <a:cs typeface="+mn-cs"/>
              </a:rPr>
              <a:t>une</a:t>
            </a:r>
            <a:r>
              <a:rPr lang="en-US" sz="1200" b="0" i="0" u="none" strike="noStrike" kern="1200" dirty="0" smtClean="0">
                <a:solidFill>
                  <a:schemeClr val="tx1"/>
                </a:solidFill>
                <a:effectLst/>
                <a:latin typeface="+mn-lt"/>
                <a:ea typeface="+mn-ea"/>
                <a:cs typeface="+mn-cs"/>
              </a:rPr>
              <a:t> validation </a:t>
            </a:r>
            <a:r>
              <a:rPr lang="en-US" sz="1200" b="0" i="0" u="none" strike="noStrike" kern="1200" dirty="0" err="1" smtClean="0">
                <a:solidFill>
                  <a:schemeClr val="tx1"/>
                </a:solidFill>
                <a:effectLst/>
                <a:latin typeface="+mn-lt"/>
                <a:ea typeface="+mn-ea"/>
                <a:cs typeface="+mn-cs"/>
              </a:rPr>
              <a:t>personnalisée</a:t>
            </a:r>
            <a:r>
              <a:rPr lang="en-US" sz="1200" b="0" i="0" u="none" strike="noStrike" kern="1200" dirty="0" smtClean="0">
                <a:solidFill>
                  <a:schemeClr val="tx1"/>
                </a:solidFill>
                <a:effectLst/>
                <a:latin typeface="+mn-lt"/>
                <a:ea typeface="+mn-ea"/>
                <a:cs typeface="+mn-cs"/>
              </a:rPr>
              <a:t> pour accepter </a:t>
            </a:r>
            <a:r>
              <a:rPr lang="en-US" sz="1200" b="0" i="0" u="none" strike="noStrike" kern="1200" dirty="0" err="1" smtClean="0">
                <a:solidFill>
                  <a:schemeClr val="tx1"/>
                </a:solidFill>
                <a:effectLst/>
                <a:latin typeface="+mn-lt"/>
                <a:ea typeface="+mn-ea"/>
                <a:cs typeface="+mn-cs"/>
              </a:rPr>
              <a:t>ou</a:t>
            </a:r>
            <a:r>
              <a:rPr lang="en-US" sz="1200" b="0" i="0" u="none" strike="noStrike" kern="1200" dirty="0" smtClean="0">
                <a:solidFill>
                  <a:schemeClr val="tx1"/>
                </a:solidFill>
                <a:effectLst/>
                <a:latin typeface="+mn-lt"/>
                <a:ea typeface="+mn-ea"/>
                <a:cs typeface="+mn-cs"/>
              </a:rPr>
              <a:t> refuser la </a:t>
            </a:r>
            <a:r>
              <a:rPr lang="en-US" sz="1200" b="0" i="0" u="none" strike="noStrike" kern="1200" dirty="0" err="1" smtClean="0">
                <a:solidFill>
                  <a:schemeClr val="tx1"/>
                </a:solidFill>
                <a:effectLst/>
                <a:latin typeface="+mn-lt"/>
                <a:ea typeface="+mn-ea"/>
                <a:cs typeface="+mn-cs"/>
              </a:rPr>
              <a:t>demande</a:t>
            </a:r>
            <a:r>
              <a:rPr lang="en-US" sz="1200" b="0" i="0" u="none" strike="noStrike" kern="1200" dirty="0" smtClean="0">
                <a:solidFill>
                  <a:schemeClr val="tx1"/>
                </a:solidFill>
                <a:effectLst/>
                <a:latin typeface="+mn-lt"/>
                <a:ea typeface="+mn-ea"/>
                <a:cs typeface="+mn-cs"/>
              </a:rPr>
              <a:t>.</a:t>
            </a:r>
            <a:endParaRPr lang="en-US" sz="1200" b="1" i="0" u="none" strike="noStrike" kern="1200" dirty="0" smtClean="0">
              <a:solidFill>
                <a:schemeClr val="tx1"/>
              </a:solidFill>
              <a:effectLst/>
              <a:latin typeface="+mn-lt"/>
              <a:ea typeface="+mn-ea"/>
              <a:cs typeface="+mn-cs"/>
            </a:endParaRPr>
          </a:p>
          <a:p>
            <a:pPr rtl="0" fontAlgn="base"/>
            <a:r>
              <a:rPr lang="en-US" sz="1200" b="1" i="0" u="none" strike="noStrike" kern="1200" dirty="0" smtClean="0">
                <a:solidFill>
                  <a:schemeClr val="tx1"/>
                </a:solidFill>
                <a:effectLst/>
                <a:latin typeface="+mn-lt"/>
                <a:ea typeface="+mn-ea"/>
                <a:cs typeface="+mn-cs"/>
              </a:rPr>
              <a:t>Avant </a:t>
            </a:r>
            <a:r>
              <a:rPr lang="en-US" sz="1200" b="1" i="0" u="none" strike="noStrike" kern="1200" dirty="0" err="1" smtClean="0">
                <a:solidFill>
                  <a:schemeClr val="tx1"/>
                </a:solidFill>
                <a:effectLst/>
                <a:latin typeface="+mn-lt"/>
                <a:ea typeface="+mn-ea"/>
                <a:cs typeface="+mn-cs"/>
              </a:rPr>
              <a:t>l'authentification</a:t>
            </a:r>
            <a:r>
              <a:rPr lang="en-US" sz="1200" b="1" i="0" u="none" strike="noStrike" kern="1200" dirty="0" smtClean="0">
                <a:solidFill>
                  <a:schemeClr val="tx1"/>
                </a:solidFill>
                <a:effectLst/>
                <a:latin typeface="+mn-lt"/>
                <a:ea typeface="+mn-ea"/>
                <a:cs typeface="+mn-cs"/>
              </a:rPr>
              <a:t> : </a:t>
            </a:r>
            <a:r>
              <a:rPr lang="en-US" sz="1200" b="0" i="0" u="none" strike="noStrike" kern="1200" dirty="0" err="1" smtClean="0">
                <a:solidFill>
                  <a:schemeClr val="tx1"/>
                </a:solidFill>
                <a:effectLst/>
                <a:latin typeface="+mn-lt"/>
                <a:ea typeface="+mn-ea"/>
                <a:cs typeface="+mn-cs"/>
              </a:rPr>
              <a:t>l’utilisateur</a:t>
            </a:r>
            <a:r>
              <a:rPr lang="en-US" sz="1200" b="0" i="0" u="none" strike="noStrike" kern="1200" dirty="0" smtClean="0">
                <a:solidFill>
                  <a:schemeClr val="tx1"/>
                </a:solidFill>
                <a:effectLst/>
                <a:latin typeface="+mn-lt"/>
                <a:ea typeface="+mn-ea"/>
                <a:cs typeface="+mn-cs"/>
              </a:rPr>
              <a:t> </a:t>
            </a:r>
            <a:r>
              <a:rPr lang="en-US" sz="1200" b="0" i="0" u="none" strike="noStrike" kern="1200" dirty="0" err="1" smtClean="0">
                <a:solidFill>
                  <a:schemeClr val="tx1"/>
                </a:solidFill>
                <a:effectLst/>
                <a:latin typeface="+mn-lt"/>
                <a:ea typeface="+mn-ea"/>
                <a:cs typeface="+mn-cs"/>
              </a:rPr>
              <a:t>tente</a:t>
            </a:r>
            <a:r>
              <a:rPr lang="en-US" sz="1200" b="0" i="0" u="none" strike="noStrike" kern="1200" dirty="0" smtClean="0">
                <a:solidFill>
                  <a:schemeClr val="tx1"/>
                </a:solidFill>
                <a:effectLst/>
                <a:latin typeface="+mn-lt"/>
                <a:ea typeface="+mn-ea"/>
                <a:cs typeface="+mn-cs"/>
              </a:rPr>
              <a:t> de se connecter, </a:t>
            </a:r>
            <a:r>
              <a:rPr lang="en-US" sz="1200" b="0" i="0" u="none" strike="noStrike" kern="1200" dirty="0" err="1" smtClean="0">
                <a:solidFill>
                  <a:schemeClr val="tx1"/>
                </a:solidFill>
                <a:effectLst/>
                <a:latin typeface="+mn-lt"/>
                <a:ea typeface="+mn-ea"/>
                <a:cs typeface="+mn-cs"/>
              </a:rPr>
              <a:t>ce</a:t>
            </a:r>
            <a:r>
              <a:rPr lang="en-US" sz="1200" b="0" i="0" u="none" strike="noStrike" kern="1200" dirty="0" smtClean="0">
                <a:solidFill>
                  <a:schemeClr val="tx1"/>
                </a:solidFill>
                <a:effectLst/>
                <a:latin typeface="+mn-lt"/>
                <a:ea typeface="+mn-ea"/>
                <a:cs typeface="+mn-cs"/>
              </a:rPr>
              <a:t> qui </a:t>
            </a:r>
            <a:r>
              <a:rPr lang="en-US" sz="1200" b="0" i="0" u="none" strike="noStrike" kern="1200" dirty="0" err="1" smtClean="0">
                <a:solidFill>
                  <a:schemeClr val="tx1"/>
                </a:solidFill>
                <a:effectLst/>
                <a:latin typeface="+mn-lt"/>
                <a:ea typeface="+mn-ea"/>
                <a:cs typeface="+mn-cs"/>
              </a:rPr>
              <a:t>permet</a:t>
            </a:r>
            <a:r>
              <a:rPr lang="en-US" sz="1200" b="0" i="0" u="none" strike="noStrike" kern="1200" dirty="0" smtClean="0">
                <a:solidFill>
                  <a:schemeClr val="tx1"/>
                </a:solidFill>
                <a:effectLst/>
                <a:latin typeface="+mn-lt"/>
                <a:ea typeface="+mn-ea"/>
                <a:cs typeface="+mn-cs"/>
              </a:rPr>
              <a:t> </a:t>
            </a:r>
            <a:r>
              <a:rPr lang="en-US" sz="1200" b="0" i="0" u="none" strike="noStrike" kern="1200" dirty="0" err="1" smtClean="0">
                <a:solidFill>
                  <a:schemeClr val="tx1"/>
                </a:solidFill>
                <a:effectLst/>
                <a:latin typeface="+mn-lt"/>
                <a:ea typeface="+mn-ea"/>
                <a:cs typeface="+mn-cs"/>
              </a:rPr>
              <a:t>d'effectuer</a:t>
            </a:r>
            <a:r>
              <a:rPr lang="en-US" sz="1200" b="0" i="0" u="none" strike="noStrike" kern="1200" dirty="0" smtClean="0">
                <a:solidFill>
                  <a:schemeClr val="tx1"/>
                </a:solidFill>
                <a:effectLst/>
                <a:latin typeface="+mn-lt"/>
                <a:ea typeface="+mn-ea"/>
                <a:cs typeface="+mn-cs"/>
              </a:rPr>
              <a:t> </a:t>
            </a:r>
            <a:r>
              <a:rPr lang="en-US" sz="1200" b="0" i="0" u="none" strike="noStrike" kern="1200" dirty="0" err="1" smtClean="0">
                <a:solidFill>
                  <a:schemeClr val="tx1"/>
                </a:solidFill>
                <a:effectLst/>
                <a:latin typeface="+mn-lt"/>
                <a:ea typeface="+mn-ea"/>
                <a:cs typeface="+mn-cs"/>
              </a:rPr>
              <a:t>une</a:t>
            </a:r>
            <a:r>
              <a:rPr lang="en-US" sz="1200" b="0" i="0" u="none" strike="noStrike" kern="1200" dirty="0" smtClean="0">
                <a:solidFill>
                  <a:schemeClr val="tx1"/>
                </a:solidFill>
                <a:effectLst/>
                <a:latin typeface="+mn-lt"/>
                <a:ea typeface="+mn-ea"/>
                <a:cs typeface="+mn-cs"/>
              </a:rPr>
              <a:t> validation </a:t>
            </a:r>
            <a:r>
              <a:rPr lang="en-US" sz="1200" b="0" i="0" u="none" strike="noStrike" kern="1200" dirty="0" err="1" smtClean="0">
                <a:solidFill>
                  <a:schemeClr val="tx1"/>
                </a:solidFill>
                <a:effectLst/>
                <a:latin typeface="+mn-lt"/>
                <a:ea typeface="+mn-ea"/>
                <a:cs typeface="+mn-cs"/>
              </a:rPr>
              <a:t>personnalisée</a:t>
            </a:r>
            <a:r>
              <a:rPr lang="en-US" sz="1200" b="0" i="0" u="none" strike="noStrike" kern="1200" dirty="0" smtClean="0">
                <a:solidFill>
                  <a:schemeClr val="tx1"/>
                </a:solidFill>
                <a:effectLst/>
                <a:latin typeface="+mn-lt"/>
                <a:ea typeface="+mn-ea"/>
                <a:cs typeface="+mn-cs"/>
              </a:rPr>
              <a:t> pour accepter </a:t>
            </a:r>
            <a:r>
              <a:rPr lang="en-US" sz="1200" b="0" i="0" u="none" strike="noStrike" kern="1200" dirty="0" err="1" smtClean="0">
                <a:solidFill>
                  <a:schemeClr val="tx1"/>
                </a:solidFill>
                <a:effectLst/>
                <a:latin typeface="+mn-lt"/>
                <a:ea typeface="+mn-ea"/>
                <a:cs typeface="+mn-cs"/>
              </a:rPr>
              <a:t>ou</a:t>
            </a:r>
            <a:r>
              <a:rPr lang="en-US" sz="1200" b="0" i="0" u="none" strike="noStrike" kern="1200" dirty="0" smtClean="0">
                <a:solidFill>
                  <a:schemeClr val="tx1"/>
                </a:solidFill>
                <a:effectLst/>
                <a:latin typeface="+mn-lt"/>
                <a:ea typeface="+mn-ea"/>
                <a:cs typeface="+mn-cs"/>
              </a:rPr>
              <a:t> refuser la </a:t>
            </a:r>
            <a:r>
              <a:rPr lang="en-US" sz="1200" b="0" i="0" u="none" strike="noStrike" kern="1200" dirty="0" err="1" smtClean="0">
                <a:solidFill>
                  <a:schemeClr val="tx1"/>
                </a:solidFill>
                <a:effectLst/>
                <a:latin typeface="+mn-lt"/>
                <a:ea typeface="+mn-ea"/>
                <a:cs typeface="+mn-cs"/>
              </a:rPr>
              <a:t>demande</a:t>
            </a:r>
            <a:r>
              <a:rPr lang="en-US" sz="1200" b="0" i="0" u="none" strike="noStrike" kern="1200" dirty="0" smtClean="0">
                <a:solidFill>
                  <a:schemeClr val="tx1"/>
                </a:solidFill>
                <a:effectLst/>
                <a:latin typeface="+mn-lt"/>
                <a:ea typeface="+mn-ea"/>
                <a:cs typeface="+mn-cs"/>
              </a:rPr>
              <a:t>.</a:t>
            </a:r>
            <a:endParaRPr lang="en-US" sz="1200" b="1" i="0" u="none" strike="noStrike" kern="1200" dirty="0" smtClean="0">
              <a:solidFill>
                <a:schemeClr val="tx1"/>
              </a:solidFill>
              <a:effectLst/>
              <a:latin typeface="+mn-lt"/>
              <a:ea typeface="+mn-ea"/>
              <a:cs typeface="+mn-cs"/>
            </a:endParaRPr>
          </a:p>
          <a:p>
            <a:pPr rtl="0" fontAlgn="base"/>
            <a:r>
              <a:rPr lang="en-US" sz="1200" b="1" i="0" u="none" strike="noStrike" kern="1200" dirty="0" smtClean="0">
                <a:solidFill>
                  <a:schemeClr val="tx1"/>
                </a:solidFill>
                <a:effectLst/>
                <a:latin typeface="+mn-lt"/>
                <a:ea typeface="+mn-ea"/>
                <a:cs typeface="+mn-cs"/>
              </a:rPr>
              <a:t>Message </a:t>
            </a:r>
            <a:r>
              <a:rPr lang="en-US" sz="1200" b="1" i="0" u="none" strike="noStrike" kern="1200" dirty="0" err="1" smtClean="0">
                <a:solidFill>
                  <a:schemeClr val="tx1"/>
                </a:solidFill>
                <a:effectLst/>
                <a:latin typeface="+mn-lt"/>
                <a:ea typeface="+mn-ea"/>
                <a:cs typeface="+mn-cs"/>
              </a:rPr>
              <a:t>personnalisé</a:t>
            </a:r>
            <a:r>
              <a:rPr lang="en-US" sz="1200" b="1" i="0" u="none" strike="noStrike" kern="1200" dirty="0" smtClean="0">
                <a:solidFill>
                  <a:schemeClr val="tx1"/>
                </a:solidFill>
                <a:effectLst/>
                <a:latin typeface="+mn-lt"/>
                <a:ea typeface="+mn-ea"/>
                <a:cs typeface="+mn-cs"/>
              </a:rPr>
              <a:t> : </a:t>
            </a:r>
            <a:r>
              <a:rPr lang="en-US" sz="1200" b="0" i="0" u="none" strike="noStrike" kern="1200" dirty="0" err="1" smtClean="0">
                <a:solidFill>
                  <a:schemeClr val="tx1"/>
                </a:solidFill>
                <a:effectLst/>
                <a:latin typeface="+mn-lt"/>
                <a:ea typeface="+mn-ea"/>
                <a:cs typeface="+mn-cs"/>
              </a:rPr>
              <a:t>avant</a:t>
            </a:r>
            <a:r>
              <a:rPr lang="en-US" sz="1200" b="0" i="0" u="none" strike="noStrike" kern="1200" dirty="0" smtClean="0">
                <a:solidFill>
                  <a:schemeClr val="tx1"/>
                </a:solidFill>
                <a:effectLst/>
                <a:latin typeface="+mn-lt"/>
                <a:ea typeface="+mn-ea"/>
                <a:cs typeface="+mn-cs"/>
              </a:rPr>
              <a:t> </a:t>
            </a:r>
            <a:r>
              <a:rPr lang="en-US" sz="1200" b="0" i="0" u="none" strike="noStrike" kern="1200" dirty="0" err="1" smtClean="0">
                <a:solidFill>
                  <a:schemeClr val="tx1"/>
                </a:solidFill>
                <a:effectLst/>
                <a:latin typeface="+mn-lt"/>
                <a:ea typeface="+mn-ea"/>
                <a:cs typeface="+mn-cs"/>
              </a:rPr>
              <a:t>d'envoyer</a:t>
            </a:r>
            <a:r>
              <a:rPr lang="en-US" sz="1200" b="0" i="0" u="none" strike="noStrike" kern="1200" dirty="0" smtClean="0">
                <a:solidFill>
                  <a:schemeClr val="tx1"/>
                </a:solidFill>
                <a:effectLst/>
                <a:latin typeface="+mn-lt"/>
                <a:ea typeface="+mn-ea"/>
                <a:cs typeface="+mn-cs"/>
              </a:rPr>
              <a:t> un message de </a:t>
            </a:r>
            <a:r>
              <a:rPr lang="en-US" sz="1200" b="0" i="0" u="none" strike="noStrike" kern="1200" dirty="0" err="1" smtClean="0">
                <a:solidFill>
                  <a:schemeClr val="tx1"/>
                </a:solidFill>
                <a:effectLst/>
                <a:latin typeface="+mn-lt"/>
                <a:ea typeface="+mn-ea"/>
                <a:cs typeface="+mn-cs"/>
              </a:rPr>
              <a:t>vérification</a:t>
            </a:r>
            <a:r>
              <a:rPr lang="en-US" sz="1200" b="0" i="0" u="none" strike="noStrike" kern="1200" dirty="0" smtClean="0">
                <a:solidFill>
                  <a:schemeClr val="tx1"/>
                </a:solidFill>
                <a:effectLst/>
                <a:latin typeface="+mn-lt"/>
                <a:ea typeface="+mn-ea"/>
                <a:cs typeface="+mn-cs"/>
              </a:rPr>
              <a:t> </a:t>
            </a:r>
            <a:r>
              <a:rPr lang="en-US" sz="1200" b="0" i="0" u="none" strike="noStrike" kern="1200" dirty="0" err="1" smtClean="0">
                <a:solidFill>
                  <a:schemeClr val="tx1"/>
                </a:solidFill>
                <a:effectLst/>
                <a:latin typeface="+mn-lt"/>
                <a:ea typeface="+mn-ea"/>
                <a:cs typeface="+mn-cs"/>
              </a:rPr>
              <a:t>ou</a:t>
            </a:r>
            <a:r>
              <a:rPr lang="en-US" sz="1200" b="0" i="0" u="none" strike="noStrike" kern="1200" dirty="0" smtClean="0">
                <a:solidFill>
                  <a:schemeClr val="tx1"/>
                </a:solidFill>
                <a:effectLst/>
                <a:latin typeface="+mn-lt"/>
                <a:ea typeface="+mn-ea"/>
                <a:cs typeface="+mn-cs"/>
              </a:rPr>
              <a:t> un code </a:t>
            </a:r>
            <a:r>
              <a:rPr lang="en-US" sz="1200" b="0" i="0" u="none" strike="noStrike" kern="1200" dirty="0" err="1" smtClean="0">
                <a:solidFill>
                  <a:schemeClr val="tx1"/>
                </a:solidFill>
                <a:effectLst/>
                <a:latin typeface="+mn-lt"/>
                <a:ea typeface="+mn-ea"/>
                <a:cs typeface="+mn-cs"/>
              </a:rPr>
              <a:t>d'authentification</a:t>
            </a:r>
            <a:r>
              <a:rPr lang="en-US" sz="1200" b="0" i="0" u="none" strike="noStrike" kern="1200" dirty="0" smtClean="0">
                <a:solidFill>
                  <a:schemeClr val="tx1"/>
                </a:solidFill>
                <a:effectLst/>
                <a:latin typeface="+mn-lt"/>
                <a:ea typeface="+mn-ea"/>
                <a:cs typeface="+mn-cs"/>
              </a:rPr>
              <a:t> (MFA) par e-mail </a:t>
            </a:r>
            <a:r>
              <a:rPr lang="en-US" sz="1200" b="0" i="0" u="none" strike="noStrike" kern="1200" dirty="0" err="1" smtClean="0">
                <a:solidFill>
                  <a:schemeClr val="tx1"/>
                </a:solidFill>
                <a:effectLst/>
                <a:latin typeface="+mn-lt"/>
                <a:ea typeface="+mn-ea"/>
                <a:cs typeface="+mn-cs"/>
              </a:rPr>
              <a:t>ou</a:t>
            </a:r>
            <a:r>
              <a:rPr lang="en-US" sz="1200" b="0" i="0" u="none" strike="noStrike" kern="1200" dirty="0" smtClean="0">
                <a:solidFill>
                  <a:schemeClr val="tx1"/>
                </a:solidFill>
                <a:effectLst/>
                <a:latin typeface="+mn-lt"/>
                <a:ea typeface="+mn-ea"/>
                <a:cs typeface="+mn-cs"/>
              </a:rPr>
              <a:t> </a:t>
            </a:r>
            <a:r>
              <a:rPr lang="en-US" sz="1200" b="0" i="0" u="none" strike="noStrike" kern="1200" dirty="0" err="1" smtClean="0">
                <a:solidFill>
                  <a:schemeClr val="tx1"/>
                </a:solidFill>
                <a:effectLst/>
                <a:latin typeface="+mn-lt"/>
                <a:ea typeface="+mn-ea"/>
                <a:cs typeface="+mn-cs"/>
              </a:rPr>
              <a:t>téléphone</a:t>
            </a:r>
            <a:r>
              <a:rPr lang="en-US" sz="1200" b="0" i="0" u="none" strike="noStrike" kern="1200" dirty="0" smtClean="0">
                <a:solidFill>
                  <a:schemeClr val="tx1"/>
                </a:solidFill>
                <a:effectLst/>
                <a:latin typeface="+mn-lt"/>
                <a:ea typeface="+mn-ea"/>
                <a:cs typeface="+mn-cs"/>
              </a:rPr>
              <a:t>, </a:t>
            </a:r>
            <a:r>
              <a:rPr lang="en-US" sz="1200" b="0" i="0" u="none" strike="noStrike" kern="1200" dirty="0" err="1" smtClean="0">
                <a:solidFill>
                  <a:schemeClr val="tx1"/>
                </a:solidFill>
                <a:effectLst/>
                <a:latin typeface="+mn-lt"/>
                <a:ea typeface="+mn-ea"/>
                <a:cs typeface="+mn-cs"/>
              </a:rPr>
              <a:t>ce</a:t>
            </a:r>
            <a:r>
              <a:rPr lang="en-US" sz="1200" b="0" i="0" u="none" strike="noStrike" kern="1200" dirty="0" smtClean="0">
                <a:solidFill>
                  <a:schemeClr val="tx1"/>
                </a:solidFill>
                <a:effectLst/>
                <a:latin typeface="+mn-lt"/>
                <a:ea typeface="+mn-ea"/>
                <a:cs typeface="+mn-cs"/>
              </a:rPr>
              <a:t> qui </a:t>
            </a:r>
            <a:r>
              <a:rPr lang="en-US" sz="1200" b="0" i="0" u="none" strike="noStrike" kern="1200" dirty="0" err="1" smtClean="0">
                <a:solidFill>
                  <a:schemeClr val="tx1"/>
                </a:solidFill>
                <a:effectLst/>
                <a:latin typeface="+mn-lt"/>
                <a:ea typeface="+mn-ea"/>
                <a:cs typeface="+mn-cs"/>
              </a:rPr>
              <a:t>permet</a:t>
            </a:r>
            <a:r>
              <a:rPr lang="en-US" sz="1200" b="0" i="0" u="none" strike="noStrike" kern="1200" dirty="0" smtClean="0">
                <a:solidFill>
                  <a:schemeClr val="tx1"/>
                </a:solidFill>
                <a:effectLst/>
                <a:latin typeface="+mn-lt"/>
                <a:ea typeface="+mn-ea"/>
                <a:cs typeface="+mn-cs"/>
              </a:rPr>
              <a:t> de </a:t>
            </a:r>
            <a:r>
              <a:rPr lang="en-US" sz="1200" b="0" i="0" u="none" strike="noStrike" kern="1200" dirty="0" err="1" smtClean="0">
                <a:solidFill>
                  <a:schemeClr val="tx1"/>
                </a:solidFill>
                <a:effectLst/>
                <a:latin typeface="+mn-lt"/>
                <a:ea typeface="+mn-ea"/>
                <a:cs typeface="+mn-cs"/>
              </a:rPr>
              <a:t>personnaliser</a:t>
            </a:r>
            <a:r>
              <a:rPr lang="en-US" sz="1200" b="0" i="0" u="none" strike="noStrike" kern="1200" dirty="0" smtClean="0">
                <a:solidFill>
                  <a:schemeClr val="tx1"/>
                </a:solidFill>
                <a:effectLst/>
                <a:latin typeface="+mn-lt"/>
                <a:ea typeface="+mn-ea"/>
                <a:cs typeface="+mn-cs"/>
              </a:rPr>
              <a:t> </a:t>
            </a:r>
            <a:r>
              <a:rPr lang="en-US" sz="1200" b="0" i="0" u="none" strike="noStrike" kern="1200" dirty="0" err="1" smtClean="0">
                <a:solidFill>
                  <a:schemeClr val="tx1"/>
                </a:solidFill>
                <a:effectLst/>
                <a:latin typeface="+mn-lt"/>
                <a:ea typeface="+mn-ea"/>
                <a:cs typeface="+mn-cs"/>
              </a:rPr>
              <a:t>dynamiquement</a:t>
            </a:r>
            <a:r>
              <a:rPr lang="en-US" sz="1200" b="0" i="0" u="none" strike="noStrike" kern="1200" dirty="0" smtClean="0">
                <a:solidFill>
                  <a:schemeClr val="tx1"/>
                </a:solidFill>
                <a:effectLst/>
                <a:latin typeface="+mn-lt"/>
                <a:ea typeface="+mn-ea"/>
                <a:cs typeface="+mn-cs"/>
              </a:rPr>
              <a:t> le message.</a:t>
            </a:r>
            <a:endParaRPr lang="en-US" sz="1200" b="1" i="0" u="none" strike="noStrike" kern="1200" dirty="0" smtClean="0">
              <a:solidFill>
                <a:schemeClr val="tx1"/>
              </a:solidFill>
              <a:effectLst/>
              <a:latin typeface="+mn-lt"/>
              <a:ea typeface="+mn-ea"/>
              <a:cs typeface="+mn-cs"/>
            </a:endParaRPr>
          </a:p>
          <a:p>
            <a:pPr rtl="0" fontAlgn="base"/>
            <a:r>
              <a:rPr lang="en-US" sz="1200" b="1" i="0" u="none" strike="noStrike" kern="1200" dirty="0" smtClean="0">
                <a:solidFill>
                  <a:schemeClr val="tx1"/>
                </a:solidFill>
                <a:effectLst/>
                <a:latin typeface="+mn-lt"/>
                <a:ea typeface="+mn-ea"/>
                <a:cs typeface="+mn-cs"/>
              </a:rPr>
              <a:t>Après </a:t>
            </a:r>
            <a:r>
              <a:rPr lang="en-US" sz="1200" b="1" i="0" u="none" strike="noStrike" kern="1200" dirty="0" err="1" smtClean="0">
                <a:solidFill>
                  <a:schemeClr val="tx1"/>
                </a:solidFill>
                <a:effectLst/>
                <a:latin typeface="+mn-lt"/>
                <a:ea typeface="+mn-ea"/>
                <a:cs typeface="+mn-cs"/>
              </a:rPr>
              <a:t>l'authentification</a:t>
            </a:r>
            <a:r>
              <a:rPr lang="en-US" sz="1200" b="1" i="0" u="none" strike="noStrike" kern="1200" dirty="0" smtClean="0">
                <a:solidFill>
                  <a:schemeClr val="tx1"/>
                </a:solidFill>
                <a:effectLst/>
                <a:latin typeface="+mn-lt"/>
                <a:ea typeface="+mn-ea"/>
                <a:cs typeface="+mn-cs"/>
              </a:rPr>
              <a:t> : </a:t>
            </a:r>
            <a:r>
              <a:rPr lang="en-US" sz="1200" b="0" i="0" u="none" strike="noStrike" kern="1200" dirty="0" smtClean="0">
                <a:solidFill>
                  <a:schemeClr val="tx1"/>
                </a:solidFill>
                <a:effectLst/>
                <a:latin typeface="+mn-lt"/>
                <a:ea typeface="+mn-ea"/>
                <a:cs typeface="+mn-cs"/>
              </a:rPr>
              <a:t>après </a:t>
            </a:r>
            <a:r>
              <a:rPr lang="en-US" sz="1200" b="0" i="0" u="none" strike="noStrike" kern="1200" dirty="0" err="1" smtClean="0">
                <a:solidFill>
                  <a:schemeClr val="tx1"/>
                </a:solidFill>
                <a:effectLst/>
                <a:latin typeface="+mn-lt"/>
                <a:ea typeface="+mn-ea"/>
                <a:cs typeface="+mn-cs"/>
              </a:rPr>
              <a:t>l'authentification</a:t>
            </a:r>
            <a:r>
              <a:rPr lang="en-US" sz="1200" b="0" i="0" u="none" strike="noStrike" kern="1200" dirty="0" smtClean="0">
                <a:solidFill>
                  <a:schemeClr val="tx1"/>
                </a:solidFill>
                <a:effectLst/>
                <a:latin typeface="+mn-lt"/>
                <a:ea typeface="+mn-ea"/>
                <a:cs typeface="+mn-cs"/>
              </a:rPr>
              <a:t> d'un </a:t>
            </a:r>
            <a:r>
              <a:rPr lang="en-US" sz="1200" b="0" i="0" u="none" strike="noStrike" kern="1200" dirty="0" err="1" smtClean="0">
                <a:solidFill>
                  <a:schemeClr val="tx1"/>
                </a:solidFill>
                <a:effectLst/>
                <a:latin typeface="+mn-lt"/>
                <a:ea typeface="+mn-ea"/>
                <a:cs typeface="+mn-cs"/>
              </a:rPr>
              <a:t>utilisateur</a:t>
            </a:r>
            <a:r>
              <a:rPr lang="en-US" sz="1200" b="0" i="0" u="none" strike="noStrike" kern="1200" dirty="0" smtClean="0">
                <a:solidFill>
                  <a:schemeClr val="tx1"/>
                </a:solidFill>
                <a:effectLst/>
                <a:latin typeface="+mn-lt"/>
                <a:ea typeface="+mn-ea"/>
                <a:cs typeface="+mn-cs"/>
              </a:rPr>
              <a:t>, </a:t>
            </a:r>
            <a:r>
              <a:rPr lang="en-US" sz="1200" b="0" i="0" u="none" strike="noStrike" kern="1200" dirty="0" err="1" smtClean="0">
                <a:solidFill>
                  <a:schemeClr val="tx1"/>
                </a:solidFill>
                <a:effectLst/>
                <a:latin typeface="+mn-lt"/>
                <a:ea typeface="+mn-ea"/>
                <a:cs typeface="+mn-cs"/>
              </a:rPr>
              <a:t>ce</a:t>
            </a:r>
            <a:r>
              <a:rPr lang="en-US" sz="1200" b="0" i="0" u="none" strike="noStrike" kern="1200" dirty="0" smtClean="0">
                <a:solidFill>
                  <a:schemeClr val="tx1"/>
                </a:solidFill>
                <a:effectLst/>
                <a:latin typeface="+mn-lt"/>
                <a:ea typeface="+mn-ea"/>
                <a:cs typeface="+mn-cs"/>
              </a:rPr>
              <a:t> qui </a:t>
            </a:r>
            <a:r>
              <a:rPr lang="en-US" sz="1200" b="0" i="0" u="none" strike="noStrike" kern="1200" dirty="0" err="1" smtClean="0">
                <a:solidFill>
                  <a:schemeClr val="tx1"/>
                </a:solidFill>
                <a:effectLst/>
                <a:latin typeface="+mn-lt"/>
                <a:ea typeface="+mn-ea"/>
                <a:cs typeface="+mn-cs"/>
              </a:rPr>
              <a:t>permet</a:t>
            </a:r>
            <a:r>
              <a:rPr lang="en-US" sz="1200" b="0" i="0" u="none" strike="noStrike" kern="1200" dirty="0" smtClean="0">
                <a:solidFill>
                  <a:schemeClr val="tx1"/>
                </a:solidFill>
                <a:effectLst/>
                <a:latin typeface="+mn-lt"/>
                <a:ea typeface="+mn-ea"/>
                <a:cs typeface="+mn-cs"/>
              </a:rPr>
              <a:t> </a:t>
            </a:r>
            <a:r>
              <a:rPr lang="en-US" sz="1200" b="0" i="0" u="none" strike="noStrike" kern="1200" dirty="0" err="1" smtClean="0">
                <a:solidFill>
                  <a:schemeClr val="tx1"/>
                </a:solidFill>
                <a:effectLst/>
                <a:latin typeface="+mn-lt"/>
                <a:ea typeface="+mn-ea"/>
                <a:cs typeface="+mn-cs"/>
              </a:rPr>
              <a:t>d'ajouter</a:t>
            </a:r>
            <a:r>
              <a:rPr lang="en-US" sz="1200" b="0" i="0" u="none" strike="noStrike" kern="1200" dirty="0" smtClean="0">
                <a:solidFill>
                  <a:schemeClr val="tx1"/>
                </a:solidFill>
                <a:effectLst/>
                <a:latin typeface="+mn-lt"/>
                <a:ea typeface="+mn-ea"/>
                <a:cs typeface="+mn-cs"/>
              </a:rPr>
              <a:t> </a:t>
            </a:r>
            <a:r>
              <a:rPr lang="en-US" sz="1200" b="0" i="0" u="none" strike="noStrike" kern="1200" dirty="0" err="1" smtClean="0">
                <a:solidFill>
                  <a:schemeClr val="tx1"/>
                </a:solidFill>
                <a:effectLst/>
                <a:latin typeface="+mn-lt"/>
                <a:ea typeface="+mn-ea"/>
                <a:cs typeface="+mn-cs"/>
              </a:rPr>
              <a:t>une</a:t>
            </a:r>
            <a:r>
              <a:rPr lang="en-US" sz="1200" b="0" i="0" u="none" strike="noStrike" kern="1200" dirty="0" smtClean="0">
                <a:solidFill>
                  <a:schemeClr val="tx1"/>
                </a:solidFill>
                <a:effectLst/>
                <a:latin typeface="+mn-lt"/>
                <a:ea typeface="+mn-ea"/>
                <a:cs typeface="+mn-cs"/>
              </a:rPr>
              <a:t> </a:t>
            </a:r>
            <a:r>
              <a:rPr lang="en-US" sz="1200" b="0" i="0" u="none" strike="noStrike" kern="1200" dirty="0" err="1" smtClean="0">
                <a:solidFill>
                  <a:schemeClr val="tx1"/>
                </a:solidFill>
                <a:effectLst/>
                <a:latin typeface="+mn-lt"/>
                <a:ea typeface="+mn-ea"/>
                <a:cs typeface="+mn-cs"/>
              </a:rPr>
              <a:t>logique</a:t>
            </a:r>
            <a:r>
              <a:rPr lang="en-US" sz="1200" b="0" i="0" u="none" strike="noStrike" kern="1200" dirty="0" smtClean="0">
                <a:solidFill>
                  <a:schemeClr val="tx1"/>
                </a:solidFill>
                <a:effectLst/>
                <a:latin typeface="+mn-lt"/>
                <a:ea typeface="+mn-ea"/>
                <a:cs typeface="+mn-cs"/>
              </a:rPr>
              <a:t> </a:t>
            </a:r>
            <a:r>
              <a:rPr lang="en-US" sz="1200" b="0" i="0" u="none" strike="noStrike" kern="1200" dirty="0" err="1" smtClean="0">
                <a:solidFill>
                  <a:schemeClr val="tx1"/>
                </a:solidFill>
                <a:effectLst/>
                <a:latin typeface="+mn-lt"/>
                <a:ea typeface="+mn-ea"/>
                <a:cs typeface="+mn-cs"/>
              </a:rPr>
              <a:t>personnalisée</a:t>
            </a:r>
            <a:r>
              <a:rPr lang="en-US" sz="1200" b="0" i="0" u="none" strike="noStrike" kern="1200" dirty="0" smtClean="0">
                <a:solidFill>
                  <a:schemeClr val="tx1"/>
                </a:solidFill>
                <a:effectLst/>
                <a:latin typeface="+mn-lt"/>
                <a:ea typeface="+mn-ea"/>
                <a:cs typeface="+mn-cs"/>
              </a:rPr>
              <a:t>.</a:t>
            </a:r>
            <a:endParaRPr lang="en-US" sz="1200" b="1" i="0" u="none" strike="noStrike" kern="1200" dirty="0" smtClean="0">
              <a:solidFill>
                <a:schemeClr val="tx1"/>
              </a:solidFill>
              <a:effectLst/>
              <a:latin typeface="+mn-lt"/>
              <a:ea typeface="+mn-ea"/>
              <a:cs typeface="+mn-cs"/>
            </a:endParaRPr>
          </a:p>
          <a:p>
            <a:pPr rtl="0" fontAlgn="base"/>
            <a:r>
              <a:rPr lang="en-US" sz="1200" b="1" i="0" u="none" strike="noStrike" kern="1200" dirty="0" smtClean="0">
                <a:solidFill>
                  <a:schemeClr val="tx1"/>
                </a:solidFill>
                <a:effectLst/>
                <a:latin typeface="+mn-lt"/>
                <a:ea typeface="+mn-ea"/>
                <a:cs typeface="+mn-cs"/>
              </a:rPr>
              <a:t>Après la confirmation : </a:t>
            </a:r>
            <a:r>
              <a:rPr lang="en-US" sz="1200" b="0" i="0" u="none" strike="noStrike" kern="1200" dirty="0" err="1" smtClean="0">
                <a:solidFill>
                  <a:schemeClr val="tx1"/>
                </a:solidFill>
                <a:effectLst/>
                <a:latin typeface="+mn-lt"/>
                <a:ea typeface="+mn-ea"/>
                <a:cs typeface="+mn-cs"/>
              </a:rPr>
              <a:t>une</a:t>
            </a:r>
            <a:r>
              <a:rPr lang="en-US" sz="1200" b="0" i="0" u="none" strike="noStrike" kern="1200" dirty="0" smtClean="0">
                <a:solidFill>
                  <a:schemeClr val="tx1"/>
                </a:solidFill>
                <a:effectLst/>
                <a:latin typeface="+mn-lt"/>
                <a:ea typeface="+mn-ea"/>
                <a:cs typeface="+mn-cs"/>
              </a:rPr>
              <a:t> </a:t>
            </a:r>
            <a:r>
              <a:rPr lang="en-US" sz="1200" b="0" i="0" u="none" strike="noStrike" kern="1200" dirty="0" err="1" smtClean="0">
                <a:solidFill>
                  <a:schemeClr val="tx1"/>
                </a:solidFill>
                <a:effectLst/>
                <a:latin typeface="+mn-lt"/>
                <a:ea typeface="+mn-ea"/>
                <a:cs typeface="+mn-cs"/>
              </a:rPr>
              <a:t>fois</a:t>
            </a:r>
            <a:r>
              <a:rPr lang="en-US" sz="1200" b="0" i="0" u="none" strike="noStrike" kern="1200" dirty="0" smtClean="0">
                <a:solidFill>
                  <a:schemeClr val="tx1"/>
                </a:solidFill>
                <a:effectLst/>
                <a:latin typeface="+mn-lt"/>
                <a:ea typeface="+mn-ea"/>
                <a:cs typeface="+mn-cs"/>
              </a:rPr>
              <a:t> </a:t>
            </a:r>
            <a:r>
              <a:rPr lang="en-US" sz="1200" b="0" i="0" u="none" strike="noStrike" kern="1200" dirty="0" err="1" smtClean="0">
                <a:solidFill>
                  <a:schemeClr val="tx1"/>
                </a:solidFill>
                <a:effectLst/>
                <a:latin typeface="+mn-lt"/>
                <a:ea typeface="+mn-ea"/>
                <a:cs typeface="+mn-cs"/>
              </a:rPr>
              <a:t>qu'un</a:t>
            </a:r>
            <a:r>
              <a:rPr lang="en-US" sz="1200" b="0" i="0" u="none" strike="noStrike" kern="1200" dirty="0" smtClean="0">
                <a:solidFill>
                  <a:schemeClr val="tx1"/>
                </a:solidFill>
                <a:effectLst/>
                <a:latin typeface="+mn-lt"/>
                <a:ea typeface="+mn-ea"/>
                <a:cs typeface="+mn-cs"/>
              </a:rPr>
              <a:t> </a:t>
            </a:r>
            <a:r>
              <a:rPr lang="en-US" sz="1200" b="0" i="0" u="none" strike="noStrike" kern="1200" dirty="0" err="1" smtClean="0">
                <a:solidFill>
                  <a:schemeClr val="tx1"/>
                </a:solidFill>
                <a:effectLst/>
                <a:latin typeface="+mn-lt"/>
                <a:ea typeface="+mn-ea"/>
                <a:cs typeface="+mn-cs"/>
              </a:rPr>
              <a:t>utilisateur</a:t>
            </a:r>
            <a:r>
              <a:rPr lang="en-US" sz="1200" b="0" i="0" u="none" strike="noStrike" kern="1200" dirty="0" smtClean="0">
                <a:solidFill>
                  <a:schemeClr val="tx1"/>
                </a:solidFill>
                <a:effectLst/>
                <a:latin typeface="+mn-lt"/>
                <a:ea typeface="+mn-ea"/>
                <a:cs typeface="+mn-cs"/>
              </a:rPr>
              <a:t> </a:t>
            </a:r>
            <a:r>
              <a:rPr lang="en-US" sz="1200" b="0" i="0" u="none" strike="noStrike" kern="1200" dirty="0" err="1" smtClean="0">
                <a:solidFill>
                  <a:schemeClr val="tx1"/>
                </a:solidFill>
                <a:effectLst/>
                <a:latin typeface="+mn-lt"/>
                <a:ea typeface="+mn-ea"/>
                <a:cs typeface="+mn-cs"/>
              </a:rPr>
              <a:t>est</a:t>
            </a:r>
            <a:r>
              <a:rPr lang="en-US" sz="1200" b="0" i="0" u="none" strike="noStrike" kern="1200" dirty="0" smtClean="0">
                <a:solidFill>
                  <a:schemeClr val="tx1"/>
                </a:solidFill>
                <a:effectLst/>
                <a:latin typeface="+mn-lt"/>
                <a:ea typeface="+mn-ea"/>
                <a:cs typeface="+mn-cs"/>
              </a:rPr>
              <a:t> </a:t>
            </a:r>
            <a:r>
              <a:rPr lang="en-US" sz="1200" b="0" i="0" u="none" strike="noStrike" kern="1200" dirty="0" err="1" smtClean="0">
                <a:solidFill>
                  <a:schemeClr val="tx1"/>
                </a:solidFill>
                <a:effectLst/>
                <a:latin typeface="+mn-lt"/>
                <a:ea typeface="+mn-ea"/>
                <a:cs typeface="+mn-cs"/>
              </a:rPr>
              <a:t>confirmé</a:t>
            </a:r>
            <a:r>
              <a:rPr lang="en-US" sz="1200" b="0" i="0" u="none" strike="noStrike" kern="1200" dirty="0" smtClean="0">
                <a:solidFill>
                  <a:schemeClr val="tx1"/>
                </a:solidFill>
                <a:effectLst/>
                <a:latin typeface="+mn-lt"/>
                <a:ea typeface="+mn-ea"/>
                <a:cs typeface="+mn-cs"/>
              </a:rPr>
              <a:t>, </a:t>
            </a:r>
            <a:r>
              <a:rPr lang="en-US" sz="1200" b="0" i="0" u="none" strike="noStrike" kern="1200" dirty="0" err="1" smtClean="0">
                <a:solidFill>
                  <a:schemeClr val="tx1"/>
                </a:solidFill>
                <a:effectLst/>
                <a:latin typeface="+mn-lt"/>
                <a:ea typeface="+mn-ea"/>
                <a:cs typeface="+mn-cs"/>
              </a:rPr>
              <a:t>ce</a:t>
            </a:r>
            <a:r>
              <a:rPr lang="en-US" sz="1200" b="0" i="0" u="none" strike="noStrike" kern="1200" dirty="0" smtClean="0">
                <a:solidFill>
                  <a:schemeClr val="tx1"/>
                </a:solidFill>
                <a:effectLst/>
                <a:latin typeface="+mn-lt"/>
                <a:ea typeface="+mn-ea"/>
                <a:cs typeface="+mn-cs"/>
              </a:rPr>
              <a:t> qui </a:t>
            </a:r>
            <a:r>
              <a:rPr lang="en-US" sz="1200" b="0" i="0" u="none" strike="noStrike" kern="1200" dirty="0" err="1" smtClean="0">
                <a:solidFill>
                  <a:schemeClr val="tx1"/>
                </a:solidFill>
                <a:effectLst/>
                <a:latin typeface="+mn-lt"/>
                <a:ea typeface="+mn-ea"/>
                <a:cs typeface="+mn-cs"/>
              </a:rPr>
              <a:t>permet</a:t>
            </a:r>
            <a:r>
              <a:rPr lang="en-US" sz="1200" b="0" i="0" u="none" strike="noStrike" kern="1200" dirty="0" smtClean="0">
                <a:solidFill>
                  <a:schemeClr val="tx1"/>
                </a:solidFill>
                <a:effectLst/>
                <a:latin typeface="+mn-lt"/>
                <a:ea typeface="+mn-ea"/>
                <a:cs typeface="+mn-cs"/>
              </a:rPr>
              <a:t> </a:t>
            </a:r>
            <a:r>
              <a:rPr lang="en-US" sz="1200" b="0" i="0" u="none" strike="noStrike" kern="1200" dirty="0" err="1" smtClean="0">
                <a:solidFill>
                  <a:schemeClr val="tx1"/>
                </a:solidFill>
                <a:effectLst/>
                <a:latin typeface="+mn-lt"/>
                <a:ea typeface="+mn-ea"/>
                <a:cs typeface="+mn-cs"/>
              </a:rPr>
              <a:t>d'envoyer</a:t>
            </a:r>
            <a:r>
              <a:rPr lang="en-US" sz="1200" b="0" i="0" u="none" strike="noStrike" kern="1200" dirty="0" smtClean="0">
                <a:solidFill>
                  <a:schemeClr val="tx1"/>
                </a:solidFill>
                <a:effectLst/>
                <a:latin typeface="+mn-lt"/>
                <a:ea typeface="+mn-ea"/>
                <a:cs typeface="+mn-cs"/>
              </a:rPr>
              <a:t> des messages </a:t>
            </a:r>
            <a:r>
              <a:rPr lang="en-US" sz="1200" b="0" i="0" u="none" strike="noStrike" kern="1200" dirty="0" err="1" smtClean="0">
                <a:solidFill>
                  <a:schemeClr val="tx1"/>
                </a:solidFill>
                <a:effectLst/>
                <a:latin typeface="+mn-lt"/>
                <a:ea typeface="+mn-ea"/>
                <a:cs typeface="+mn-cs"/>
              </a:rPr>
              <a:t>personnalisés</a:t>
            </a:r>
            <a:r>
              <a:rPr lang="en-US" sz="1200" b="0" i="0" u="none" strike="noStrike" kern="1200" dirty="0" smtClean="0">
                <a:solidFill>
                  <a:schemeClr val="tx1"/>
                </a:solidFill>
                <a:effectLst/>
                <a:latin typeface="+mn-lt"/>
                <a:ea typeface="+mn-ea"/>
                <a:cs typeface="+mn-cs"/>
              </a:rPr>
              <a:t> </a:t>
            </a:r>
            <a:r>
              <a:rPr lang="en-US" sz="1200" b="0" i="0" u="none" strike="noStrike" kern="1200" dirty="0" err="1" smtClean="0">
                <a:solidFill>
                  <a:schemeClr val="tx1"/>
                </a:solidFill>
                <a:effectLst/>
                <a:latin typeface="+mn-lt"/>
                <a:ea typeface="+mn-ea"/>
                <a:cs typeface="+mn-cs"/>
              </a:rPr>
              <a:t>ou</a:t>
            </a:r>
            <a:r>
              <a:rPr lang="en-US" sz="1200" b="0" i="0" u="none" strike="noStrike" kern="1200" dirty="0" smtClean="0">
                <a:solidFill>
                  <a:schemeClr val="tx1"/>
                </a:solidFill>
                <a:effectLst/>
                <a:latin typeface="+mn-lt"/>
                <a:ea typeface="+mn-ea"/>
                <a:cs typeface="+mn-cs"/>
              </a:rPr>
              <a:t> </a:t>
            </a:r>
            <a:r>
              <a:rPr lang="en-US" sz="1200" b="0" i="0" u="none" strike="noStrike" kern="1200" dirty="0" err="1" smtClean="0">
                <a:solidFill>
                  <a:schemeClr val="tx1"/>
                </a:solidFill>
                <a:effectLst/>
                <a:latin typeface="+mn-lt"/>
                <a:ea typeface="+mn-ea"/>
                <a:cs typeface="+mn-cs"/>
              </a:rPr>
              <a:t>d'ajouter</a:t>
            </a:r>
            <a:r>
              <a:rPr lang="en-US" sz="1200" b="0" i="0" u="none" strike="noStrike" kern="1200" dirty="0" smtClean="0">
                <a:solidFill>
                  <a:schemeClr val="tx1"/>
                </a:solidFill>
                <a:effectLst/>
                <a:latin typeface="+mn-lt"/>
                <a:ea typeface="+mn-ea"/>
                <a:cs typeface="+mn-cs"/>
              </a:rPr>
              <a:t> </a:t>
            </a:r>
            <a:r>
              <a:rPr lang="en-US" sz="1200" b="0" i="0" u="none" strike="noStrike" kern="1200" dirty="0" err="1" smtClean="0">
                <a:solidFill>
                  <a:schemeClr val="tx1"/>
                </a:solidFill>
                <a:effectLst/>
                <a:latin typeface="+mn-lt"/>
                <a:ea typeface="+mn-ea"/>
                <a:cs typeface="+mn-cs"/>
              </a:rPr>
              <a:t>une</a:t>
            </a:r>
            <a:r>
              <a:rPr lang="en-US" sz="1200" b="0" i="0" u="none" strike="noStrike" kern="1200" dirty="0" smtClean="0">
                <a:solidFill>
                  <a:schemeClr val="tx1"/>
                </a:solidFill>
                <a:effectLst/>
                <a:latin typeface="+mn-lt"/>
                <a:ea typeface="+mn-ea"/>
                <a:cs typeface="+mn-cs"/>
              </a:rPr>
              <a:t> </a:t>
            </a:r>
            <a:r>
              <a:rPr lang="en-US" sz="1200" b="0" i="0" u="none" strike="noStrike" kern="1200" dirty="0" err="1" smtClean="0">
                <a:solidFill>
                  <a:schemeClr val="tx1"/>
                </a:solidFill>
                <a:effectLst/>
                <a:latin typeface="+mn-lt"/>
                <a:ea typeface="+mn-ea"/>
                <a:cs typeface="+mn-cs"/>
              </a:rPr>
              <a:t>logique</a:t>
            </a:r>
            <a:r>
              <a:rPr lang="en-US" sz="1200" b="0" i="0" u="none" strike="noStrike" kern="1200" dirty="0" smtClean="0">
                <a:solidFill>
                  <a:schemeClr val="tx1"/>
                </a:solidFill>
                <a:effectLst/>
                <a:latin typeface="+mn-lt"/>
                <a:ea typeface="+mn-ea"/>
                <a:cs typeface="+mn-cs"/>
              </a:rPr>
              <a:t> </a:t>
            </a:r>
            <a:r>
              <a:rPr lang="en-US" sz="1200" b="0" i="0" u="none" strike="noStrike" kern="1200" dirty="0" err="1" smtClean="0">
                <a:solidFill>
                  <a:schemeClr val="tx1"/>
                </a:solidFill>
                <a:effectLst/>
                <a:latin typeface="+mn-lt"/>
                <a:ea typeface="+mn-ea"/>
                <a:cs typeface="+mn-cs"/>
              </a:rPr>
              <a:t>personnalisée</a:t>
            </a:r>
            <a:r>
              <a:rPr lang="en-US" sz="1200" b="0" i="0" u="none" strike="noStrike" kern="1200" dirty="0" smtClean="0">
                <a:solidFill>
                  <a:schemeClr val="tx1"/>
                </a:solidFill>
                <a:effectLst/>
                <a:latin typeface="+mn-lt"/>
                <a:ea typeface="+mn-ea"/>
                <a:cs typeface="+mn-cs"/>
              </a:rPr>
              <a:t>.</a:t>
            </a:r>
            <a:endParaRPr lang="en-US" sz="1200" b="1" i="0" u="none" strike="noStrike" kern="1200" dirty="0" smtClean="0">
              <a:solidFill>
                <a:schemeClr val="tx1"/>
              </a:solidFill>
              <a:effectLst/>
              <a:latin typeface="+mn-lt"/>
              <a:ea typeface="+mn-ea"/>
              <a:cs typeface="+mn-cs"/>
            </a:endParaRPr>
          </a:p>
          <a:p>
            <a:pPr rtl="0" fontAlgn="base"/>
            <a:r>
              <a:rPr lang="en-US" sz="1200" b="1" i="0" u="none" strike="noStrike" kern="1200" dirty="0" err="1" smtClean="0">
                <a:solidFill>
                  <a:schemeClr val="tx1"/>
                </a:solidFill>
                <a:effectLst/>
                <a:latin typeface="+mn-lt"/>
                <a:ea typeface="+mn-ea"/>
                <a:cs typeface="+mn-cs"/>
              </a:rPr>
              <a:t>Définition</a:t>
            </a:r>
            <a:r>
              <a:rPr lang="en-US" sz="1200" b="1" i="0" u="none" strike="noStrike" kern="1200" dirty="0" smtClean="0">
                <a:solidFill>
                  <a:schemeClr val="tx1"/>
                </a:solidFill>
                <a:effectLst/>
                <a:latin typeface="+mn-lt"/>
                <a:ea typeface="+mn-ea"/>
                <a:cs typeface="+mn-cs"/>
              </a:rPr>
              <a:t> de la stimulation </a:t>
            </a:r>
            <a:r>
              <a:rPr lang="en-US" sz="1200" b="1" i="0" u="none" strike="noStrike" kern="1200" dirty="0" err="1" smtClean="0">
                <a:solidFill>
                  <a:schemeClr val="tx1"/>
                </a:solidFill>
                <a:effectLst/>
                <a:latin typeface="+mn-lt"/>
                <a:ea typeface="+mn-ea"/>
                <a:cs typeface="+mn-cs"/>
              </a:rPr>
              <a:t>d'authentification</a:t>
            </a:r>
            <a:r>
              <a:rPr lang="en-US" sz="1200" b="1" i="0" u="none" strike="noStrike" kern="1200" dirty="0" smtClean="0">
                <a:solidFill>
                  <a:schemeClr val="tx1"/>
                </a:solidFill>
                <a:effectLst/>
                <a:latin typeface="+mn-lt"/>
                <a:ea typeface="+mn-ea"/>
                <a:cs typeface="+mn-cs"/>
              </a:rPr>
              <a:t> : </a:t>
            </a:r>
            <a:r>
              <a:rPr lang="en-US" sz="1200" b="0" i="0" u="none" strike="noStrike" kern="1200" dirty="0" err="1" smtClean="0">
                <a:solidFill>
                  <a:schemeClr val="tx1"/>
                </a:solidFill>
                <a:effectLst/>
                <a:latin typeface="+mn-lt"/>
                <a:ea typeface="+mn-ea"/>
                <a:cs typeface="+mn-cs"/>
              </a:rPr>
              <a:t>initier</a:t>
            </a:r>
            <a:r>
              <a:rPr lang="en-US" sz="1200" b="0" i="0" u="none" strike="noStrike" kern="1200" dirty="0" smtClean="0">
                <a:solidFill>
                  <a:schemeClr val="tx1"/>
                </a:solidFill>
                <a:effectLst/>
                <a:latin typeface="+mn-lt"/>
                <a:ea typeface="+mn-ea"/>
                <a:cs typeface="+mn-cs"/>
              </a:rPr>
              <a:t> le flux </a:t>
            </a:r>
            <a:r>
              <a:rPr lang="en-US" sz="1200" b="0" i="0" u="none" strike="noStrike" kern="1200" dirty="0" err="1" smtClean="0">
                <a:solidFill>
                  <a:schemeClr val="tx1"/>
                </a:solidFill>
                <a:effectLst/>
                <a:latin typeface="+mn-lt"/>
                <a:ea typeface="+mn-ea"/>
                <a:cs typeface="+mn-cs"/>
              </a:rPr>
              <a:t>d'authentification</a:t>
            </a:r>
            <a:r>
              <a:rPr lang="en-US" sz="1200" b="0" i="0" u="none" strike="noStrike" kern="1200" dirty="0" smtClean="0">
                <a:solidFill>
                  <a:schemeClr val="tx1"/>
                </a:solidFill>
                <a:effectLst/>
                <a:latin typeface="+mn-lt"/>
                <a:ea typeface="+mn-ea"/>
                <a:cs typeface="+mn-cs"/>
              </a:rPr>
              <a:t> </a:t>
            </a:r>
            <a:r>
              <a:rPr lang="en-US" sz="1200" b="0" i="0" u="none" strike="noStrike" kern="1200" dirty="0" err="1" smtClean="0">
                <a:solidFill>
                  <a:schemeClr val="tx1"/>
                </a:solidFill>
                <a:effectLst/>
                <a:latin typeface="+mn-lt"/>
                <a:ea typeface="+mn-ea"/>
                <a:cs typeface="+mn-cs"/>
              </a:rPr>
              <a:t>personnalisé</a:t>
            </a:r>
            <a:r>
              <a:rPr lang="en-US" sz="1200" b="0" i="0" u="none" strike="noStrike" kern="1200" dirty="0" smtClean="0">
                <a:solidFill>
                  <a:schemeClr val="tx1"/>
                </a:solidFill>
                <a:effectLst/>
                <a:latin typeface="+mn-lt"/>
                <a:ea typeface="+mn-ea"/>
                <a:cs typeface="+mn-cs"/>
              </a:rPr>
              <a:t>.</a:t>
            </a:r>
            <a:endParaRPr lang="en-US" sz="1200" b="1" i="0" u="none" strike="noStrike" kern="1200" dirty="0" smtClean="0">
              <a:solidFill>
                <a:schemeClr val="tx1"/>
              </a:solidFill>
              <a:effectLst/>
              <a:latin typeface="+mn-lt"/>
              <a:ea typeface="+mn-ea"/>
              <a:cs typeface="+mn-cs"/>
            </a:endParaRPr>
          </a:p>
          <a:p>
            <a:pPr rtl="0" fontAlgn="base"/>
            <a:r>
              <a:rPr lang="en-US" sz="1200" b="1" i="0" u="none" strike="noStrike" kern="1200" dirty="0" err="1" smtClean="0">
                <a:solidFill>
                  <a:schemeClr val="tx1"/>
                </a:solidFill>
                <a:effectLst/>
                <a:latin typeface="+mn-lt"/>
                <a:ea typeface="+mn-ea"/>
                <a:cs typeface="+mn-cs"/>
              </a:rPr>
              <a:t>Création</a:t>
            </a:r>
            <a:r>
              <a:rPr lang="en-US" sz="1200" b="1" i="0" u="none" strike="noStrike" kern="1200" dirty="0" smtClean="0">
                <a:solidFill>
                  <a:schemeClr val="tx1"/>
                </a:solidFill>
                <a:effectLst/>
                <a:latin typeface="+mn-lt"/>
                <a:ea typeface="+mn-ea"/>
                <a:cs typeface="+mn-cs"/>
              </a:rPr>
              <a:t> </a:t>
            </a:r>
            <a:r>
              <a:rPr lang="en-US" sz="1200" b="1" i="0" u="none" strike="noStrike" kern="1200" dirty="0" err="1" smtClean="0">
                <a:solidFill>
                  <a:schemeClr val="tx1"/>
                </a:solidFill>
                <a:effectLst/>
                <a:latin typeface="+mn-lt"/>
                <a:ea typeface="+mn-ea"/>
                <a:cs typeface="+mn-cs"/>
              </a:rPr>
              <a:t>d'une</a:t>
            </a:r>
            <a:r>
              <a:rPr lang="en-US" sz="1200" b="1" i="0" u="none" strike="noStrike" kern="1200" dirty="0" smtClean="0">
                <a:solidFill>
                  <a:schemeClr val="tx1"/>
                </a:solidFill>
                <a:effectLst/>
                <a:latin typeface="+mn-lt"/>
                <a:ea typeface="+mn-ea"/>
                <a:cs typeface="+mn-cs"/>
              </a:rPr>
              <a:t> stimulation </a:t>
            </a:r>
            <a:r>
              <a:rPr lang="en-US" sz="1200" b="1" i="0" u="none" strike="noStrike" kern="1200" dirty="0" err="1" smtClean="0">
                <a:solidFill>
                  <a:schemeClr val="tx1"/>
                </a:solidFill>
                <a:effectLst/>
                <a:latin typeface="+mn-lt"/>
                <a:ea typeface="+mn-ea"/>
                <a:cs typeface="+mn-cs"/>
              </a:rPr>
              <a:t>d'authentification</a:t>
            </a:r>
            <a:r>
              <a:rPr lang="en-US" sz="1200" b="1" i="0" u="none" strike="noStrike" kern="1200" dirty="0" smtClean="0">
                <a:solidFill>
                  <a:schemeClr val="tx1"/>
                </a:solidFill>
                <a:effectLst/>
                <a:latin typeface="+mn-lt"/>
                <a:ea typeface="+mn-ea"/>
                <a:cs typeface="+mn-cs"/>
              </a:rPr>
              <a:t> : </a:t>
            </a:r>
            <a:r>
              <a:rPr lang="en-US" sz="1200" b="0" i="0" u="none" strike="noStrike" kern="1200" dirty="0" smtClean="0">
                <a:solidFill>
                  <a:schemeClr val="tx1"/>
                </a:solidFill>
                <a:effectLst/>
                <a:latin typeface="+mn-lt"/>
                <a:ea typeface="+mn-ea"/>
                <a:cs typeface="+mn-cs"/>
              </a:rPr>
              <a:t>après la </a:t>
            </a:r>
            <a:r>
              <a:rPr lang="en-US" sz="1200" b="0" i="0" u="none" strike="noStrike" kern="1200" dirty="0" err="1" smtClean="0">
                <a:solidFill>
                  <a:schemeClr val="tx1"/>
                </a:solidFill>
                <a:effectLst/>
                <a:latin typeface="+mn-lt"/>
                <a:ea typeface="+mn-ea"/>
                <a:cs typeface="+mn-cs"/>
              </a:rPr>
              <a:t>définition</a:t>
            </a:r>
            <a:r>
              <a:rPr lang="en-US" sz="1200" b="0" i="0" u="none" strike="noStrike" kern="1200" dirty="0" smtClean="0">
                <a:solidFill>
                  <a:schemeClr val="tx1"/>
                </a:solidFill>
                <a:effectLst/>
                <a:latin typeface="+mn-lt"/>
                <a:ea typeface="+mn-ea"/>
                <a:cs typeface="+mn-cs"/>
              </a:rPr>
              <a:t> </a:t>
            </a:r>
            <a:r>
              <a:rPr lang="en-US" sz="1200" b="0" i="0" u="none" strike="noStrike" kern="1200" dirty="0" err="1" smtClean="0">
                <a:solidFill>
                  <a:schemeClr val="tx1"/>
                </a:solidFill>
                <a:effectLst/>
                <a:latin typeface="+mn-lt"/>
                <a:ea typeface="+mn-ea"/>
                <a:cs typeface="+mn-cs"/>
              </a:rPr>
              <a:t>d'une</a:t>
            </a:r>
            <a:r>
              <a:rPr lang="en-US" sz="1200" b="0" i="0" u="none" strike="noStrike" kern="1200" dirty="0" smtClean="0">
                <a:solidFill>
                  <a:schemeClr val="tx1"/>
                </a:solidFill>
                <a:effectLst/>
                <a:latin typeface="+mn-lt"/>
                <a:ea typeface="+mn-ea"/>
                <a:cs typeface="+mn-cs"/>
              </a:rPr>
              <a:t> stimulation </a:t>
            </a:r>
            <a:r>
              <a:rPr lang="en-US" sz="1200" b="0" i="0" u="none" strike="noStrike" kern="1200" dirty="0" err="1" smtClean="0">
                <a:solidFill>
                  <a:schemeClr val="tx1"/>
                </a:solidFill>
                <a:effectLst/>
                <a:latin typeface="+mn-lt"/>
                <a:ea typeface="+mn-ea"/>
                <a:cs typeface="+mn-cs"/>
              </a:rPr>
              <a:t>d'authentification</a:t>
            </a:r>
            <a:endParaRPr lang="en-US" sz="1200" b="1" i="0" u="none" strike="noStrike" kern="1200" dirty="0" smtClean="0">
              <a:solidFill>
                <a:schemeClr val="tx1"/>
              </a:solidFill>
              <a:effectLst/>
              <a:latin typeface="+mn-lt"/>
              <a:ea typeface="+mn-ea"/>
              <a:cs typeface="+mn-cs"/>
            </a:endParaRPr>
          </a:p>
          <a:p>
            <a:r>
              <a:rPr lang="en-US" sz="1200" b="1" i="0" u="none" strike="noStrike" kern="1200" dirty="0" err="1" smtClean="0">
                <a:solidFill>
                  <a:schemeClr val="tx1"/>
                </a:solidFill>
                <a:effectLst/>
                <a:latin typeface="+mn-lt"/>
                <a:ea typeface="+mn-ea"/>
                <a:cs typeface="+mn-cs"/>
              </a:rPr>
              <a:t>Vérification</a:t>
            </a:r>
            <a:r>
              <a:rPr lang="en-US" sz="1200" b="1" i="0" u="none" strike="noStrike" kern="1200" dirty="0" smtClean="0">
                <a:solidFill>
                  <a:schemeClr val="tx1"/>
                </a:solidFill>
                <a:effectLst/>
                <a:latin typeface="+mn-lt"/>
                <a:ea typeface="+mn-ea"/>
                <a:cs typeface="+mn-cs"/>
              </a:rPr>
              <a:t> de la </a:t>
            </a:r>
            <a:r>
              <a:rPr lang="en-US" sz="1200" b="1" i="0" u="none" strike="noStrike" kern="1200" dirty="0" err="1" smtClean="0">
                <a:solidFill>
                  <a:schemeClr val="tx1"/>
                </a:solidFill>
                <a:effectLst/>
                <a:latin typeface="+mn-lt"/>
                <a:ea typeface="+mn-ea"/>
                <a:cs typeface="+mn-cs"/>
              </a:rPr>
              <a:t>réponse</a:t>
            </a:r>
            <a:r>
              <a:rPr lang="en-US" sz="1200" b="1" i="0" u="none" strike="noStrike" kern="1200" dirty="0" smtClean="0">
                <a:solidFill>
                  <a:schemeClr val="tx1"/>
                </a:solidFill>
                <a:effectLst/>
                <a:latin typeface="+mn-lt"/>
                <a:ea typeface="+mn-ea"/>
                <a:cs typeface="+mn-cs"/>
              </a:rPr>
              <a:t> </a:t>
            </a:r>
            <a:r>
              <a:rPr lang="en-US" sz="1200" b="1" i="0" u="none" strike="noStrike" kern="1200" dirty="0" err="1" smtClean="0">
                <a:solidFill>
                  <a:schemeClr val="tx1"/>
                </a:solidFill>
                <a:effectLst/>
                <a:latin typeface="+mn-lt"/>
                <a:ea typeface="+mn-ea"/>
                <a:cs typeface="+mn-cs"/>
              </a:rPr>
              <a:t>à</a:t>
            </a:r>
            <a:r>
              <a:rPr lang="en-US" sz="1200" b="1" i="0" u="none" strike="noStrike" kern="1200" dirty="0" smtClean="0">
                <a:solidFill>
                  <a:schemeClr val="tx1"/>
                </a:solidFill>
                <a:effectLst/>
                <a:latin typeface="+mn-lt"/>
                <a:ea typeface="+mn-ea"/>
                <a:cs typeface="+mn-cs"/>
              </a:rPr>
              <a:t> la stimulation </a:t>
            </a:r>
            <a:r>
              <a:rPr lang="en-US" sz="1200" b="1" i="0" u="none" strike="noStrike" kern="1200" dirty="0" err="1" smtClean="0">
                <a:solidFill>
                  <a:schemeClr val="tx1"/>
                </a:solidFill>
                <a:effectLst/>
                <a:latin typeface="+mn-lt"/>
                <a:ea typeface="+mn-ea"/>
                <a:cs typeface="+mn-cs"/>
              </a:rPr>
              <a:t>d'authentification</a:t>
            </a:r>
            <a:r>
              <a:rPr lang="en-US" sz="1200" b="1" i="0" u="none" strike="noStrike" kern="1200" dirty="0" smtClean="0">
                <a:solidFill>
                  <a:schemeClr val="tx1"/>
                </a:solidFill>
                <a:effectLst/>
                <a:latin typeface="+mn-lt"/>
                <a:ea typeface="+mn-ea"/>
                <a:cs typeface="+mn-cs"/>
              </a:rPr>
              <a:t> : </a:t>
            </a:r>
            <a:r>
              <a:rPr lang="en-US" sz="1200" b="0" i="0" u="none" strike="noStrike" kern="1200" dirty="0" err="1" smtClean="0">
                <a:solidFill>
                  <a:schemeClr val="tx1"/>
                </a:solidFill>
                <a:effectLst/>
                <a:latin typeface="+mn-lt"/>
                <a:ea typeface="+mn-ea"/>
                <a:cs typeface="+mn-cs"/>
              </a:rPr>
              <a:t>vérifier</a:t>
            </a:r>
            <a:r>
              <a:rPr lang="en-US" sz="1200" b="0" i="0" u="none" strike="noStrike" kern="1200" dirty="0" smtClean="0">
                <a:solidFill>
                  <a:schemeClr val="tx1"/>
                </a:solidFill>
                <a:effectLst/>
                <a:latin typeface="+mn-lt"/>
                <a:ea typeface="+mn-ea"/>
                <a:cs typeface="+mn-cs"/>
              </a:rPr>
              <a:t> </a:t>
            </a:r>
            <a:r>
              <a:rPr lang="en-US" sz="1200" b="0" i="0" u="none" strike="noStrike" kern="1200" dirty="0" err="1" smtClean="0">
                <a:solidFill>
                  <a:schemeClr val="tx1"/>
                </a:solidFill>
                <a:effectLst/>
                <a:latin typeface="+mn-lt"/>
                <a:ea typeface="+mn-ea"/>
                <a:cs typeface="+mn-cs"/>
              </a:rPr>
              <a:t>si</a:t>
            </a:r>
            <a:r>
              <a:rPr lang="en-US" sz="1200" b="0" i="0" u="none" strike="noStrike" kern="1200" dirty="0" smtClean="0">
                <a:solidFill>
                  <a:schemeClr val="tx1"/>
                </a:solidFill>
                <a:effectLst/>
                <a:latin typeface="+mn-lt"/>
                <a:ea typeface="+mn-ea"/>
                <a:cs typeface="+mn-cs"/>
              </a:rPr>
              <a:t> la </a:t>
            </a:r>
            <a:r>
              <a:rPr lang="en-US" sz="1200" b="0" i="0" u="none" strike="noStrike" kern="1200" dirty="0" err="1" smtClean="0">
                <a:solidFill>
                  <a:schemeClr val="tx1"/>
                </a:solidFill>
                <a:effectLst/>
                <a:latin typeface="+mn-lt"/>
                <a:ea typeface="+mn-ea"/>
                <a:cs typeface="+mn-cs"/>
              </a:rPr>
              <a:t>réponse</a:t>
            </a:r>
            <a:r>
              <a:rPr lang="en-US" sz="1200" b="0" i="0" u="none" strike="noStrike" kern="1200" dirty="0" smtClean="0">
                <a:solidFill>
                  <a:schemeClr val="tx1"/>
                </a:solidFill>
                <a:effectLst/>
                <a:latin typeface="+mn-lt"/>
                <a:ea typeface="+mn-ea"/>
                <a:cs typeface="+mn-cs"/>
              </a:rPr>
              <a:t> de </a:t>
            </a:r>
            <a:r>
              <a:rPr lang="en-US" sz="1200" b="0" i="0" u="none" strike="noStrike" kern="1200" dirty="0" err="1" smtClean="0">
                <a:solidFill>
                  <a:schemeClr val="tx1"/>
                </a:solidFill>
                <a:effectLst/>
                <a:latin typeface="+mn-lt"/>
                <a:ea typeface="+mn-ea"/>
                <a:cs typeface="+mn-cs"/>
              </a:rPr>
              <a:t>l'utilisateur</a:t>
            </a:r>
            <a:r>
              <a:rPr lang="en-US" sz="1200" b="0" i="0" u="none" strike="noStrike" kern="1200" dirty="0" smtClean="0">
                <a:solidFill>
                  <a:schemeClr val="tx1"/>
                </a:solidFill>
                <a:effectLst/>
                <a:latin typeface="+mn-lt"/>
                <a:ea typeface="+mn-ea"/>
                <a:cs typeface="+mn-cs"/>
              </a:rPr>
              <a:t> final </a:t>
            </a:r>
            <a:r>
              <a:rPr lang="en-US" sz="1200" b="0" i="0" u="none" strike="noStrike" kern="1200" dirty="0" err="1" smtClean="0">
                <a:solidFill>
                  <a:schemeClr val="tx1"/>
                </a:solidFill>
                <a:effectLst/>
                <a:latin typeface="+mn-lt"/>
                <a:ea typeface="+mn-ea"/>
                <a:cs typeface="+mn-cs"/>
              </a:rPr>
              <a:t>à</a:t>
            </a:r>
            <a:r>
              <a:rPr lang="en-US" sz="1200" b="0" i="0" u="none" strike="noStrike" kern="1200" dirty="0" smtClean="0">
                <a:solidFill>
                  <a:schemeClr val="tx1"/>
                </a:solidFill>
                <a:effectLst/>
                <a:latin typeface="+mn-lt"/>
                <a:ea typeface="+mn-ea"/>
                <a:cs typeface="+mn-cs"/>
              </a:rPr>
              <a:t> </a:t>
            </a:r>
            <a:r>
              <a:rPr lang="en-US" sz="1200" b="0" i="0" u="none" strike="noStrike" kern="1200" dirty="0" err="1" smtClean="0">
                <a:solidFill>
                  <a:schemeClr val="tx1"/>
                </a:solidFill>
                <a:effectLst/>
                <a:latin typeface="+mn-lt"/>
                <a:ea typeface="+mn-ea"/>
                <a:cs typeface="+mn-cs"/>
              </a:rPr>
              <a:t>une</a:t>
            </a:r>
            <a:r>
              <a:rPr lang="en-US" sz="1200" b="0" i="0" u="none" strike="noStrike" kern="1200" dirty="0" smtClean="0">
                <a:solidFill>
                  <a:schemeClr val="tx1"/>
                </a:solidFill>
                <a:effectLst/>
                <a:latin typeface="+mn-lt"/>
                <a:ea typeface="+mn-ea"/>
                <a:cs typeface="+mn-cs"/>
              </a:rPr>
              <a:t> </a:t>
            </a:r>
            <a:r>
              <a:rPr lang="en-US" sz="1200" b="0" i="0" u="none" strike="noStrike" kern="1200" dirty="0" err="1" smtClean="0">
                <a:solidFill>
                  <a:schemeClr val="tx1"/>
                </a:solidFill>
                <a:effectLst/>
                <a:latin typeface="+mn-lt"/>
                <a:ea typeface="+mn-ea"/>
                <a:cs typeface="+mn-cs"/>
              </a:rPr>
              <a:t>demande</a:t>
            </a:r>
            <a:r>
              <a:rPr lang="en-US" sz="1200" b="0" i="0" u="none" strike="noStrike" kern="1200" dirty="0" smtClean="0">
                <a:solidFill>
                  <a:schemeClr val="tx1"/>
                </a:solidFill>
                <a:effectLst/>
                <a:latin typeface="+mn-lt"/>
                <a:ea typeface="+mn-ea"/>
                <a:cs typeface="+mn-cs"/>
              </a:rPr>
              <a:t> de </a:t>
            </a:r>
            <a:r>
              <a:rPr lang="en-US" sz="1200" b="0" i="0" u="none" strike="noStrike" kern="1200" dirty="0" err="1" smtClean="0">
                <a:solidFill>
                  <a:schemeClr val="tx1"/>
                </a:solidFill>
                <a:effectLst/>
                <a:latin typeface="+mn-lt"/>
                <a:ea typeface="+mn-ea"/>
                <a:cs typeface="+mn-cs"/>
              </a:rPr>
              <a:t>vérification</a:t>
            </a:r>
            <a:r>
              <a:rPr lang="en-US" sz="1200" b="0" i="0" u="none" strike="noStrike" kern="1200" dirty="0" smtClean="0">
                <a:solidFill>
                  <a:schemeClr val="tx1"/>
                </a:solidFill>
                <a:effectLst/>
                <a:latin typeface="+mn-lt"/>
                <a:ea typeface="+mn-ea"/>
                <a:cs typeface="+mn-cs"/>
              </a:rPr>
              <a:t> </a:t>
            </a:r>
            <a:r>
              <a:rPr lang="en-US" sz="1200" b="0" i="0" u="none" strike="noStrike" kern="1200" dirty="0" err="1" smtClean="0">
                <a:solidFill>
                  <a:schemeClr val="tx1"/>
                </a:solidFill>
                <a:effectLst/>
                <a:latin typeface="+mn-lt"/>
                <a:ea typeface="+mn-ea"/>
                <a:cs typeface="+mn-cs"/>
              </a:rPr>
              <a:t>d'authentification</a:t>
            </a:r>
            <a:r>
              <a:rPr lang="en-US" sz="1200" b="0" i="0" u="none" strike="noStrike" kern="1200" dirty="0" smtClean="0">
                <a:solidFill>
                  <a:schemeClr val="tx1"/>
                </a:solidFill>
                <a:effectLst/>
                <a:latin typeface="+mn-lt"/>
                <a:ea typeface="+mn-ea"/>
                <a:cs typeface="+mn-cs"/>
              </a:rPr>
              <a:t> (</a:t>
            </a:r>
            <a:r>
              <a:rPr lang="en-US" sz="1200" b="0" i="0" u="none" strike="noStrike" kern="1200" dirty="0" err="1" smtClean="0">
                <a:solidFill>
                  <a:schemeClr val="tx1"/>
                </a:solidFill>
                <a:effectLst/>
                <a:latin typeface="+mn-lt"/>
                <a:ea typeface="+mn-ea"/>
                <a:cs typeface="+mn-cs"/>
              </a:rPr>
              <a:t>Auth</a:t>
            </a:r>
            <a:r>
              <a:rPr lang="en-US" sz="1200" b="0" i="0" u="none" strike="noStrike" kern="1200" dirty="0" smtClean="0">
                <a:solidFill>
                  <a:schemeClr val="tx1"/>
                </a:solidFill>
                <a:effectLst/>
                <a:latin typeface="+mn-lt"/>
                <a:ea typeface="+mn-ea"/>
                <a:cs typeface="+mn-cs"/>
              </a:rPr>
              <a:t> Challenge) </a:t>
            </a:r>
            <a:r>
              <a:rPr lang="en-US" sz="1200" b="0" i="0" u="none" strike="noStrike" kern="1200" dirty="0" err="1" smtClean="0">
                <a:solidFill>
                  <a:schemeClr val="tx1"/>
                </a:solidFill>
                <a:effectLst/>
                <a:latin typeface="+mn-lt"/>
                <a:ea typeface="+mn-ea"/>
                <a:cs typeface="+mn-cs"/>
              </a:rPr>
              <a:t>personnalisée</a:t>
            </a:r>
            <a:r>
              <a:rPr lang="en-US" sz="1200" b="0" i="0" u="none" strike="noStrike" kern="1200" dirty="0" smtClean="0">
                <a:solidFill>
                  <a:schemeClr val="tx1"/>
                </a:solidFill>
                <a:effectLst/>
                <a:latin typeface="+mn-lt"/>
                <a:ea typeface="+mn-ea"/>
                <a:cs typeface="+mn-cs"/>
              </a:rPr>
              <a:t> </a:t>
            </a:r>
            <a:r>
              <a:rPr lang="en-US" sz="1200" b="0" i="0" u="none" strike="noStrike" kern="1200" dirty="0" err="1" smtClean="0">
                <a:solidFill>
                  <a:schemeClr val="tx1"/>
                </a:solidFill>
                <a:effectLst/>
                <a:latin typeface="+mn-lt"/>
                <a:ea typeface="+mn-ea"/>
                <a:cs typeface="+mn-cs"/>
              </a:rPr>
              <a:t>est</a:t>
            </a:r>
            <a:r>
              <a:rPr lang="en-US" sz="1200" b="0" i="0" u="none" strike="noStrike" kern="1200" dirty="0" smtClean="0">
                <a:solidFill>
                  <a:schemeClr val="tx1"/>
                </a:solidFill>
                <a:effectLst/>
                <a:latin typeface="+mn-lt"/>
                <a:ea typeface="+mn-ea"/>
                <a:cs typeface="+mn-cs"/>
              </a:rPr>
              <a:t> </a:t>
            </a:r>
            <a:r>
              <a:rPr lang="en-US" sz="1200" b="0" i="0" u="none" strike="noStrike" kern="1200" dirty="0" err="1" smtClean="0">
                <a:solidFill>
                  <a:schemeClr val="tx1"/>
                </a:solidFill>
                <a:effectLst/>
                <a:latin typeface="+mn-lt"/>
                <a:ea typeface="+mn-ea"/>
                <a:cs typeface="+mn-cs"/>
              </a:rPr>
              <a:t>valide</a:t>
            </a:r>
            <a:r>
              <a:rPr lang="en-US" sz="1200" b="0" i="0" u="none" strike="noStrike" kern="1200" dirty="0" smtClean="0">
                <a:solidFill>
                  <a:schemeClr val="tx1"/>
                </a:solidFill>
                <a:effectLst/>
                <a:latin typeface="+mn-lt"/>
                <a:ea typeface="+mn-ea"/>
                <a:cs typeface="+mn-cs"/>
              </a:rPr>
              <a:t> </a:t>
            </a:r>
            <a:r>
              <a:rPr lang="en-US" sz="1200" b="0" i="0" u="none" strike="noStrike" kern="1200" dirty="0" err="1" smtClean="0">
                <a:solidFill>
                  <a:schemeClr val="tx1"/>
                </a:solidFill>
                <a:effectLst/>
                <a:latin typeface="+mn-lt"/>
                <a:ea typeface="+mn-ea"/>
                <a:cs typeface="+mn-cs"/>
              </a:rPr>
              <a:t>ou</a:t>
            </a:r>
            <a:r>
              <a:rPr lang="en-US" sz="1200" b="0" i="0" u="none" strike="noStrike" kern="1200" dirty="0" smtClean="0">
                <a:solidFill>
                  <a:schemeClr val="tx1"/>
                </a:solidFill>
                <a:effectLst/>
                <a:latin typeface="+mn-lt"/>
                <a:ea typeface="+mn-ea"/>
                <a:cs typeface="+mn-cs"/>
              </a:rPr>
              <a:t> non.</a:t>
            </a:r>
            <a:endParaRPr lang="fr-FR" dirty="0"/>
          </a:p>
        </p:txBody>
      </p:sp>
      <p:sp>
        <p:nvSpPr>
          <p:cNvPr id="4" name="Slide Number Placeholder 3"/>
          <p:cNvSpPr>
            <a:spLocks noGrp="1"/>
          </p:cNvSpPr>
          <p:nvPr>
            <p:ph type="sldNum" sz="quarter" idx="10"/>
          </p:nvPr>
        </p:nvSpPr>
        <p:spPr/>
        <p:txBody>
          <a:bodyPr/>
          <a:lstStyle/>
          <a:p>
            <a:fld id="{B782C702-11DB-4943-A2CE-4A29E394F037}" type="slidenum">
              <a:rPr lang="fr-FR" smtClean="0"/>
              <a:t>25</a:t>
            </a:fld>
            <a:endParaRPr lang="fr-FR"/>
          </a:p>
        </p:txBody>
      </p:sp>
    </p:spTree>
    <p:extLst>
      <p:ext uri="{BB962C8B-B14F-4D97-AF65-F5344CB8AC3E}">
        <p14:creationId xmlns:p14="http://schemas.microsoft.com/office/powerpoint/2010/main" val="5372757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b="1" dirty="0" smtClean="0"/>
              <a:t>Method </a:t>
            </a:r>
            <a:r>
              <a:rPr lang="fr-FR" b="1" dirty="0" err="1" smtClean="0"/>
              <a:t>request</a:t>
            </a:r>
            <a:r>
              <a:rPr lang="fr-FR" dirty="0" smtClean="0"/>
              <a:t> : les paramètres de la requêtes, la</a:t>
            </a:r>
            <a:r>
              <a:rPr lang="fr-FR" baseline="0" dirty="0" smtClean="0"/>
              <a:t> clé d’api, les autorisations</a:t>
            </a:r>
          </a:p>
          <a:p>
            <a:r>
              <a:rPr lang="fr-FR" b="1" baseline="0" dirty="0" err="1" smtClean="0"/>
              <a:t>Integration</a:t>
            </a:r>
            <a:r>
              <a:rPr lang="fr-FR" b="1" baseline="0" dirty="0" smtClean="0"/>
              <a:t> </a:t>
            </a:r>
            <a:r>
              <a:rPr lang="fr-FR" b="1" baseline="0" dirty="0" err="1" smtClean="0"/>
              <a:t>request</a:t>
            </a:r>
            <a:r>
              <a:rPr lang="fr-FR" baseline="0" dirty="0" smtClean="0"/>
              <a:t> : le service à appeler, les transformations de la requête à opérer pour appeler la lambda (</a:t>
            </a:r>
            <a:r>
              <a:rPr lang="fr-FR" baseline="0" dirty="0" err="1" smtClean="0"/>
              <a:t>tpl</a:t>
            </a:r>
            <a:r>
              <a:rPr lang="fr-FR" baseline="0" dirty="0" smtClean="0"/>
              <a:t> </a:t>
            </a:r>
            <a:r>
              <a:rPr lang="fr-FR" baseline="0" dirty="0" err="1" smtClean="0"/>
              <a:t>velocity</a:t>
            </a:r>
            <a:r>
              <a:rPr lang="fr-FR" baseline="0" dirty="0" smtClean="0"/>
              <a:t>)</a:t>
            </a:r>
          </a:p>
          <a:p>
            <a:r>
              <a:rPr lang="fr-FR" b="1" baseline="0" dirty="0" err="1" smtClean="0"/>
              <a:t>Integration</a:t>
            </a:r>
            <a:r>
              <a:rPr lang="fr-FR" b="1" baseline="0" dirty="0" smtClean="0"/>
              <a:t> </a:t>
            </a:r>
            <a:r>
              <a:rPr lang="fr-FR" b="1" baseline="0" dirty="0" err="1" smtClean="0"/>
              <a:t>response</a:t>
            </a:r>
            <a:r>
              <a:rPr lang="fr-FR" b="1" baseline="0" dirty="0" smtClean="0"/>
              <a:t> : </a:t>
            </a:r>
            <a:r>
              <a:rPr lang="fr-FR" b="0" baseline="0" dirty="0" err="1" smtClean="0"/>
              <a:t>mapping</a:t>
            </a:r>
            <a:r>
              <a:rPr lang="fr-FR" b="1" baseline="0" dirty="0" smtClean="0"/>
              <a:t> </a:t>
            </a:r>
            <a:r>
              <a:rPr lang="fr-FR" b="0" baseline="0" dirty="0" smtClean="0"/>
              <a:t>de la réponse de la lambda pour du HTTP</a:t>
            </a:r>
          </a:p>
          <a:p>
            <a:r>
              <a:rPr lang="fr-FR" b="1" baseline="0" dirty="0" smtClean="0"/>
              <a:t>Method </a:t>
            </a:r>
            <a:r>
              <a:rPr lang="fr-FR" b="1" baseline="0" dirty="0" err="1" smtClean="0"/>
              <a:t>response</a:t>
            </a:r>
            <a:r>
              <a:rPr lang="fr-FR" b="0" baseline="0" dirty="0" smtClean="0"/>
              <a:t> : code de retour http</a:t>
            </a:r>
            <a:endParaRPr lang="fr-FR" b="0" dirty="0"/>
          </a:p>
        </p:txBody>
      </p:sp>
      <p:sp>
        <p:nvSpPr>
          <p:cNvPr id="4" name="Slide Number Placeholder 3"/>
          <p:cNvSpPr>
            <a:spLocks noGrp="1"/>
          </p:cNvSpPr>
          <p:nvPr>
            <p:ph type="sldNum" sz="quarter" idx="10"/>
          </p:nvPr>
        </p:nvSpPr>
        <p:spPr/>
        <p:txBody>
          <a:bodyPr/>
          <a:lstStyle/>
          <a:p>
            <a:fld id="{B782C702-11DB-4943-A2CE-4A29E394F037}" type="slidenum">
              <a:rPr lang="fr-FR" smtClean="0"/>
              <a:t>28</a:t>
            </a:fld>
            <a:endParaRPr lang="fr-FR"/>
          </a:p>
        </p:txBody>
      </p:sp>
    </p:spTree>
    <p:extLst>
      <p:ext uri="{BB962C8B-B14F-4D97-AF65-F5344CB8AC3E}">
        <p14:creationId xmlns:p14="http://schemas.microsoft.com/office/powerpoint/2010/main" val="15451586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smtClean="0"/>
              <a:t>$3,50 le million d’appel</a:t>
            </a:r>
          </a:p>
          <a:p>
            <a:r>
              <a:rPr lang="fr-FR" dirty="0" smtClean="0"/>
              <a:t>20 millions d’appel par jour = 70$</a:t>
            </a:r>
            <a:r>
              <a:rPr lang="fr-FR" baseline="0" dirty="0" smtClean="0"/>
              <a:t> par jours = 2000$ par mois sans calcul</a:t>
            </a:r>
          </a:p>
          <a:p>
            <a:endParaRPr lang="fr-FR" baseline="0" dirty="0" smtClean="0"/>
          </a:p>
          <a:p>
            <a:r>
              <a:rPr lang="fr-FR" baseline="0" dirty="0" smtClean="0"/>
              <a:t>Il faut ajouter le coup des </a:t>
            </a:r>
            <a:r>
              <a:rPr lang="fr-FR" baseline="0" dirty="0" err="1" smtClean="0"/>
              <a:t>lambdas</a:t>
            </a:r>
            <a:r>
              <a:rPr lang="fr-FR" baseline="0" dirty="0" smtClean="0"/>
              <a:t> (nb exécution + temps)</a:t>
            </a:r>
          </a:p>
        </p:txBody>
      </p:sp>
      <p:sp>
        <p:nvSpPr>
          <p:cNvPr id="4" name="Slide Number Placeholder 3"/>
          <p:cNvSpPr>
            <a:spLocks noGrp="1"/>
          </p:cNvSpPr>
          <p:nvPr>
            <p:ph type="sldNum" sz="quarter" idx="10"/>
          </p:nvPr>
        </p:nvSpPr>
        <p:spPr/>
        <p:txBody>
          <a:bodyPr/>
          <a:lstStyle/>
          <a:p>
            <a:fld id="{B782C702-11DB-4943-A2CE-4A29E394F037}" type="slidenum">
              <a:rPr lang="fr-FR" smtClean="0"/>
              <a:t>29</a:t>
            </a:fld>
            <a:endParaRPr lang="fr-FR"/>
          </a:p>
        </p:txBody>
      </p:sp>
    </p:spTree>
    <p:extLst>
      <p:ext uri="{BB962C8B-B14F-4D97-AF65-F5344CB8AC3E}">
        <p14:creationId xmlns:p14="http://schemas.microsoft.com/office/powerpoint/2010/main" val="4241197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10"/>
          </p:nvPr>
        </p:nvSpPr>
        <p:spPr/>
        <p:txBody>
          <a:bodyPr/>
          <a:lstStyle/>
          <a:p>
            <a:fld id="{B782C702-11DB-4943-A2CE-4A29E394F037}" type="slidenum">
              <a:rPr lang="fr-FR" smtClean="0"/>
              <a:t>36</a:t>
            </a:fld>
            <a:endParaRPr lang="fr-FR"/>
          </a:p>
        </p:txBody>
      </p:sp>
    </p:spTree>
    <p:extLst>
      <p:ext uri="{BB962C8B-B14F-4D97-AF65-F5344CB8AC3E}">
        <p14:creationId xmlns:p14="http://schemas.microsoft.com/office/powerpoint/2010/main" val="7586220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10"/>
          </p:nvPr>
        </p:nvSpPr>
        <p:spPr/>
        <p:txBody>
          <a:bodyPr/>
          <a:lstStyle/>
          <a:p>
            <a:fld id="{B782C702-11DB-4943-A2CE-4A29E394F037}" type="slidenum">
              <a:rPr lang="fr-FR" smtClean="0"/>
              <a:t>37</a:t>
            </a:fld>
            <a:endParaRPr lang="fr-FR"/>
          </a:p>
        </p:txBody>
      </p:sp>
    </p:spTree>
    <p:extLst>
      <p:ext uri="{BB962C8B-B14F-4D97-AF65-F5344CB8AC3E}">
        <p14:creationId xmlns:p14="http://schemas.microsoft.com/office/powerpoint/2010/main" val="3283917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b="0" dirty="0" smtClean="0"/>
              <a:t>##### </a:t>
            </a:r>
            <a:r>
              <a:rPr lang="en-US" b="0" baseline="0" dirty="0" smtClean="0"/>
              <a:t>Coder la lambda </a:t>
            </a:r>
            <a:r>
              <a:rPr lang="en-US" b="0" dirty="0" smtClean="0"/>
              <a:t>#####</a:t>
            </a:r>
            <a:endParaRPr lang="en-US" b="0" baseline="0" dirty="0" smtClean="0"/>
          </a:p>
          <a:p>
            <a:pPr marL="0" indent="0">
              <a:buNone/>
            </a:pPr>
            <a:r>
              <a:rPr lang="en-US" sz="1200" b="1" kern="1200" dirty="0" smtClean="0">
                <a:solidFill>
                  <a:schemeClr val="tx1"/>
                </a:solidFill>
                <a:effectLst/>
                <a:latin typeface="+mn-lt"/>
                <a:ea typeface="+mn-ea"/>
                <a:cs typeface="+mn-cs"/>
              </a:rPr>
              <a:t>'use strict'</a:t>
            </a:r>
            <a:r>
              <a:rPr lang="en-US" dirty="0" smtClean="0"/>
              <a:t>;</a:t>
            </a:r>
            <a:br>
              <a:rPr lang="en-US" dirty="0" smtClean="0"/>
            </a:br>
            <a:r>
              <a:rPr lang="en-US" sz="1200" kern="1200" dirty="0" err="1" smtClean="0">
                <a:solidFill>
                  <a:schemeClr val="tx1"/>
                </a:solidFill>
                <a:effectLst/>
                <a:latin typeface="+mn-lt"/>
                <a:ea typeface="+mn-ea"/>
                <a:cs typeface="+mn-cs"/>
              </a:rPr>
              <a:t>exports</a:t>
            </a:r>
            <a:r>
              <a:rPr lang="en-US" dirty="0" err="1" smtClean="0"/>
              <a:t>.handler</a:t>
            </a:r>
            <a:r>
              <a:rPr lang="en-US" dirty="0" smtClean="0"/>
              <a:t> = (event, context) =&gt; {</a:t>
            </a:r>
            <a:br>
              <a:rPr lang="en-US" dirty="0" smtClean="0"/>
            </a:br>
            <a:r>
              <a:rPr lang="en-US" dirty="0" smtClean="0"/>
              <a:t>  </a:t>
            </a:r>
            <a:r>
              <a:rPr lang="en-US" sz="1200" b="1" kern="1200" dirty="0" err="1" smtClean="0">
                <a:solidFill>
                  <a:schemeClr val="tx1"/>
                </a:solidFill>
                <a:effectLst/>
                <a:latin typeface="+mn-lt"/>
                <a:ea typeface="+mn-ea"/>
                <a:cs typeface="+mn-cs"/>
              </a:rPr>
              <a:t>const</a:t>
            </a:r>
            <a:r>
              <a:rPr lang="en-US" sz="1200" b="1"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nb1 </a:t>
            </a:r>
            <a:r>
              <a:rPr lang="en-US" dirty="0" smtClean="0"/>
              <a:t>= event.nb1;</a:t>
            </a:r>
            <a:br>
              <a:rPr lang="en-US" dirty="0" smtClean="0"/>
            </a:br>
            <a:r>
              <a:rPr lang="en-US" dirty="0" smtClean="0"/>
              <a:t>  </a:t>
            </a:r>
            <a:r>
              <a:rPr lang="en-US" sz="1200" b="1" kern="1200" dirty="0" err="1" smtClean="0">
                <a:solidFill>
                  <a:schemeClr val="tx1"/>
                </a:solidFill>
                <a:effectLst/>
                <a:latin typeface="+mn-lt"/>
                <a:ea typeface="+mn-ea"/>
                <a:cs typeface="+mn-cs"/>
              </a:rPr>
              <a:t>const</a:t>
            </a:r>
            <a:r>
              <a:rPr lang="en-US" sz="1200" b="1"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nb2 </a:t>
            </a:r>
            <a:r>
              <a:rPr lang="en-US" dirty="0" smtClean="0"/>
              <a:t>= event.nb2;</a:t>
            </a:r>
            <a:br>
              <a:rPr lang="en-US" dirty="0" smtClean="0"/>
            </a:br>
            <a:r>
              <a:rPr lang="en-US" dirty="0" smtClean="0"/>
              <a:t>  </a:t>
            </a:r>
            <a:r>
              <a:rPr lang="en-US" sz="1200" b="1" kern="1200" dirty="0" err="1" smtClean="0">
                <a:solidFill>
                  <a:schemeClr val="tx1"/>
                </a:solidFill>
                <a:effectLst/>
                <a:latin typeface="+mn-lt"/>
                <a:ea typeface="+mn-ea"/>
                <a:cs typeface="+mn-cs"/>
              </a:rPr>
              <a:t>const</a:t>
            </a:r>
            <a:r>
              <a:rPr lang="en-US" sz="1200" b="1"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result </a:t>
            </a:r>
            <a:r>
              <a:rPr lang="en-US" dirty="0" smtClean="0"/>
              <a:t>= </a:t>
            </a:r>
            <a:r>
              <a:rPr lang="en-US" sz="1200" kern="1200" dirty="0" smtClean="0">
                <a:solidFill>
                  <a:schemeClr val="tx1"/>
                </a:solidFill>
                <a:effectLst/>
                <a:latin typeface="+mn-lt"/>
                <a:ea typeface="+mn-ea"/>
                <a:cs typeface="+mn-cs"/>
              </a:rPr>
              <a:t>nb1 </a:t>
            </a:r>
            <a:r>
              <a:rPr lang="en-US" dirty="0" smtClean="0"/>
              <a:t>+ </a:t>
            </a:r>
            <a:r>
              <a:rPr lang="en-US" sz="1200" kern="1200" dirty="0" smtClean="0">
                <a:solidFill>
                  <a:schemeClr val="tx1"/>
                </a:solidFill>
                <a:effectLst/>
                <a:latin typeface="+mn-lt"/>
                <a:ea typeface="+mn-ea"/>
                <a:cs typeface="+mn-cs"/>
              </a:rPr>
              <a:t>nb2</a:t>
            </a:r>
            <a:r>
              <a:rPr lang="en-US" dirty="0" smtClean="0"/>
              <a:t>;</a:t>
            </a:r>
            <a:br>
              <a:rPr lang="en-US" dirty="0" smtClean="0"/>
            </a:br>
            <a:r>
              <a:rPr lang="en-US" dirty="0" smtClean="0"/>
              <a:t>  </a:t>
            </a:r>
            <a:r>
              <a:rPr lang="en-US" dirty="0" err="1" smtClean="0"/>
              <a:t>context.succeed</a:t>
            </a:r>
            <a:r>
              <a:rPr lang="en-US" dirty="0" smtClean="0"/>
              <a:t>({</a:t>
            </a:r>
            <a:r>
              <a:rPr lang="en-US" sz="1200" b="1" kern="1200" dirty="0" smtClean="0">
                <a:solidFill>
                  <a:schemeClr val="tx1"/>
                </a:solidFill>
                <a:effectLst/>
                <a:latin typeface="+mn-lt"/>
                <a:ea typeface="+mn-ea"/>
                <a:cs typeface="+mn-cs"/>
              </a:rPr>
              <a:t>result</a:t>
            </a:r>
            <a:r>
              <a:rPr lang="en-US" dirty="0" smtClean="0"/>
              <a:t>: </a:t>
            </a:r>
            <a:r>
              <a:rPr lang="en-US" sz="1200" kern="1200" dirty="0" smtClean="0">
                <a:solidFill>
                  <a:schemeClr val="tx1"/>
                </a:solidFill>
                <a:effectLst/>
                <a:latin typeface="+mn-lt"/>
                <a:ea typeface="+mn-ea"/>
                <a:cs typeface="+mn-cs"/>
              </a:rPr>
              <a:t>result</a:t>
            </a:r>
            <a:r>
              <a:rPr lang="en-US" dirty="0" smtClean="0"/>
              <a:t>});</a:t>
            </a:r>
            <a:br>
              <a:rPr lang="en-US" dirty="0" smtClean="0"/>
            </a:br>
            <a:r>
              <a:rPr lang="en-US" dirty="0" smtClean="0"/>
              <a:t>};</a:t>
            </a:r>
          </a:p>
          <a:p>
            <a:pPr marL="0" indent="0">
              <a:buNone/>
            </a:pPr>
            <a:endParaRPr lang="en-US" b="0" dirty="0" smtClean="0"/>
          </a:p>
          <a:p>
            <a:pPr marL="0" indent="0">
              <a:buNone/>
            </a:pPr>
            <a:r>
              <a:rPr lang="en-US" b="0" dirty="0" smtClean="0"/>
              <a:t>##### </a:t>
            </a:r>
            <a:r>
              <a:rPr lang="en-US" b="0" dirty="0" err="1" smtClean="0"/>
              <a:t>Déployer</a:t>
            </a:r>
            <a:r>
              <a:rPr lang="en-US" b="0" dirty="0" smtClean="0"/>
              <a:t> la lambda #####</a:t>
            </a:r>
          </a:p>
          <a:p>
            <a:pPr marL="0" indent="0">
              <a:buNone/>
            </a:pPr>
            <a:r>
              <a:rPr lang="en-US" b="0" dirty="0" smtClean="0"/>
              <a:t>export ROLE_LAMBDA=</a:t>
            </a:r>
            <a:r>
              <a:rPr lang="en-US" b="0" dirty="0" err="1" smtClean="0"/>
              <a:t>arn:aws:iam</a:t>
            </a:r>
            <a:r>
              <a:rPr lang="en-US" b="0" dirty="0" smtClean="0"/>
              <a:t>::010154155802:role/</a:t>
            </a:r>
            <a:r>
              <a:rPr lang="en-US" b="0" dirty="0" err="1" smtClean="0"/>
              <a:t>lambda_basic_execution</a:t>
            </a:r>
            <a:endParaRPr lang="en-US" b="0" dirty="0" smtClean="0"/>
          </a:p>
          <a:p>
            <a:pPr marL="0" indent="0">
              <a:buNone/>
            </a:pPr>
            <a:r>
              <a:rPr lang="en-US" b="0" dirty="0" smtClean="0"/>
              <a:t>zip -j </a:t>
            </a:r>
            <a:r>
              <a:rPr lang="en-US" b="0" dirty="0" err="1" smtClean="0"/>
              <a:t>addition.zip</a:t>
            </a:r>
            <a:r>
              <a:rPr lang="en-US" b="0" dirty="0" smtClean="0"/>
              <a:t> addition/*</a:t>
            </a:r>
          </a:p>
          <a:p>
            <a:pPr marL="0" indent="0">
              <a:buNone/>
            </a:pPr>
            <a:r>
              <a:rPr lang="en-US" b="0" dirty="0" smtClean="0"/>
              <a:t>AWS_DEFAULT_PROFILE</a:t>
            </a:r>
            <a:r>
              <a:rPr lang="en-US" sz="1200" dirty="0" smtClean="0">
                <a:latin typeface="Avenir Next" charset="0"/>
                <a:ea typeface="Avenir Next" charset="0"/>
                <a:cs typeface="Avenir Next" charset="0"/>
              </a:rPr>
              <a:t>=</a:t>
            </a:r>
            <a:r>
              <a:rPr lang="en-US" sz="1200" dirty="0" err="1" smtClean="0">
                <a:latin typeface="Avenir Next" charset="0"/>
                <a:ea typeface="Avenir Next" charset="0"/>
                <a:cs typeface="Avenir Next" charset="0"/>
              </a:rPr>
              <a:t>xebia</a:t>
            </a:r>
            <a:r>
              <a:rPr lang="en-US" sz="1200" dirty="0" smtClean="0">
                <a:latin typeface="Avenir Next" charset="0"/>
                <a:ea typeface="Avenir Next" charset="0"/>
                <a:cs typeface="Avenir Next" charset="0"/>
              </a:rPr>
              <a:t>-dev </a:t>
            </a:r>
            <a:r>
              <a:rPr lang="en-US" sz="1200" dirty="0" err="1" smtClean="0">
                <a:latin typeface="Avenir Next" charset="0"/>
                <a:ea typeface="Avenir Next" charset="0"/>
                <a:cs typeface="Avenir Next" charset="0"/>
              </a:rPr>
              <a:t>aws</a:t>
            </a:r>
            <a:r>
              <a:rPr lang="en-US" sz="1200" dirty="0" smtClean="0">
                <a:latin typeface="Avenir Next" charset="0"/>
                <a:ea typeface="Avenir Next" charset="0"/>
                <a:cs typeface="Avenir Next" charset="0"/>
              </a:rPr>
              <a:t> lambda create-function \</a:t>
            </a:r>
          </a:p>
          <a:p>
            <a:pPr marL="0" indent="0">
              <a:buNone/>
            </a:pPr>
            <a:r>
              <a:rPr lang="en-US" sz="1200" dirty="0" smtClean="0">
                <a:latin typeface="Avenir Next" charset="0"/>
                <a:ea typeface="Avenir Next" charset="0"/>
                <a:cs typeface="Avenir Next" charset="0"/>
              </a:rPr>
              <a:t>--function-name Addition \</a:t>
            </a:r>
          </a:p>
          <a:p>
            <a:pPr marL="0" indent="0">
              <a:buNone/>
            </a:pPr>
            <a:r>
              <a:rPr lang="en-US" sz="1200" dirty="0" smtClean="0">
                <a:latin typeface="Avenir Next" charset="0"/>
                <a:ea typeface="Avenir Next" charset="0"/>
                <a:cs typeface="Avenir Next" charset="0"/>
              </a:rPr>
              <a:t>--region eu-west-1 \</a:t>
            </a:r>
          </a:p>
          <a:p>
            <a:pPr marL="0" indent="0">
              <a:buNone/>
            </a:pPr>
            <a:r>
              <a:rPr lang="en-US" sz="1200" dirty="0" smtClean="0">
                <a:latin typeface="Avenir Next" charset="0"/>
                <a:ea typeface="Avenir Next" charset="0"/>
                <a:cs typeface="Avenir Next" charset="0"/>
              </a:rPr>
              <a:t>--zip-file </a:t>
            </a:r>
            <a:r>
              <a:rPr lang="en-US" sz="1200" dirty="0" err="1" smtClean="0">
                <a:latin typeface="Avenir Next" charset="0"/>
                <a:ea typeface="Avenir Next" charset="0"/>
                <a:cs typeface="Avenir Next" charset="0"/>
              </a:rPr>
              <a:t>fileb</a:t>
            </a:r>
            <a:r>
              <a:rPr lang="en-US" sz="1200" dirty="0" smtClean="0">
                <a:latin typeface="Avenir Next" charset="0"/>
                <a:ea typeface="Avenir Next" charset="0"/>
                <a:cs typeface="Avenir Next" charset="0"/>
              </a:rPr>
              <a:t>://</a:t>
            </a:r>
            <a:r>
              <a:rPr lang="en-US" sz="1200" dirty="0" err="1" smtClean="0">
                <a:latin typeface="Avenir Next" charset="0"/>
                <a:ea typeface="Avenir Next" charset="0"/>
                <a:cs typeface="Avenir Next" charset="0"/>
              </a:rPr>
              <a:t>addition.zip</a:t>
            </a:r>
            <a:r>
              <a:rPr lang="en-US" sz="1200" dirty="0" smtClean="0">
                <a:latin typeface="Avenir Next" charset="0"/>
                <a:ea typeface="Avenir Next" charset="0"/>
                <a:cs typeface="Avenir Next" charset="0"/>
              </a:rPr>
              <a:t> \</a:t>
            </a:r>
          </a:p>
          <a:p>
            <a:pPr marL="0" indent="0">
              <a:buNone/>
            </a:pPr>
            <a:r>
              <a:rPr lang="en-US" sz="1200" dirty="0" smtClean="0">
                <a:latin typeface="Avenir Next" charset="0"/>
                <a:ea typeface="Avenir Next" charset="0"/>
                <a:cs typeface="Avenir Next" charset="0"/>
              </a:rPr>
              <a:t>--role </a:t>
            </a:r>
            <a:r>
              <a:rPr lang="en-US" dirty="0" err="1" smtClean="0"/>
              <a:t>arn:aws:iam</a:t>
            </a:r>
            <a:r>
              <a:rPr lang="en-US" dirty="0" smtClean="0"/>
              <a:t>::010154155802:role/</a:t>
            </a:r>
            <a:r>
              <a:rPr lang="en-US" dirty="0" err="1" smtClean="0"/>
              <a:t>lambda_basic_execution</a:t>
            </a:r>
            <a:r>
              <a:rPr lang="en-US" sz="1200" dirty="0" smtClean="0">
                <a:latin typeface="Avenir Next" charset="0"/>
                <a:ea typeface="Avenir Next" charset="0"/>
                <a:cs typeface="Avenir Next" charset="0"/>
              </a:rPr>
              <a:t> \</a:t>
            </a:r>
          </a:p>
          <a:p>
            <a:pPr marL="0" indent="0">
              <a:buNone/>
            </a:pPr>
            <a:r>
              <a:rPr lang="en-US" sz="1200" dirty="0" smtClean="0">
                <a:latin typeface="Avenir Next" charset="0"/>
                <a:ea typeface="Avenir Next" charset="0"/>
                <a:cs typeface="Avenir Next" charset="0"/>
              </a:rPr>
              <a:t>--handler </a:t>
            </a:r>
            <a:r>
              <a:rPr lang="en-US" sz="1200" dirty="0" err="1" smtClean="0">
                <a:latin typeface="Avenir Next" charset="0"/>
                <a:ea typeface="Avenir Next" charset="0"/>
                <a:cs typeface="Avenir Next" charset="0"/>
              </a:rPr>
              <a:t>index.handler</a:t>
            </a:r>
            <a:r>
              <a:rPr lang="en-US" sz="1200" dirty="0" smtClean="0">
                <a:latin typeface="Avenir Next" charset="0"/>
                <a:ea typeface="Avenir Next" charset="0"/>
                <a:cs typeface="Avenir Next" charset="0"/>
              </a:rPr>
              <a:t> \</a:t>
            </a:r>
          </a:p>
          <a:p>
            <a:pPr marL="0" indent="0">
              <a:buNone/>
            </a:pPr>
            <a:r>
              <a:rPr lang="en-US" sz="1200" dirty="0" smtClean="0">
                <a:latin typeface="Avenir Next" charset="0"/>
                <a:ea typeface="Avenir Next" charset="0"/>
                <a:cs typeface="Avenir Next" charset="0"/>
              </a:rPr>
              <a:t>--runtime nodejs4.3 \</a:t>
            </a:r>
          </a:p>
          <a:p>
            <a:pPr marL="0" indent="0">
              <a:buNone/>
            </a:pPr>
            <a:r>
              <a:rPr lang="en-US" sz="1200" dirty="0" smtClean="0">
                <a:latin typeface="Avenir Next" charset="0"/>
                <a:ea typeface="Avenir Next" charset="0"/>
                <a:cs typeface="Avenir Next" charset="0"/>
              </a:rPr>
              <a:t>--timeout 15 \</a:t>
            </a:r>
          </a:p>
          <a:p>
            <a:pPr marL="0" indent="0">
              <a:buNone/>
            </a:pPr>
            <a:r>
              <a:rPr lang="en-US" sz="1200" dirty="0" smtClean="0">
                <a:latin typeface="Avenir Next" charset="0"/>
                <a:ea typeface="Avenir Next" charset="0"/>
                <a:cs typeface="Avenir Next" charset="0"/>
              </a:rPr>
              <a:t>--memory-size 128</a:t>
            </a:r>
            <a:endParaRPr lang="fr-FR" sz="1200" dirty="0" smtClean="0">
              <a:latin typeface="Avenir Next" charset="0"/>
              <a:ea typeface="Avenir Next" charset="0"/>
              <a:cs typeface="Avenir Next" charset="0"/>
            </a:endParaRPr>
          </a:p>
          <a:p>
            <a:endParaRPr lang="fr-FR"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0" dirty="0" smtClean="0"/>
              <a:t>##### </a:t>
            </a:r>
            <a:r>
              <a:rPr lang="en-US" b="0" dirty="0" err="1" smtClean="0"/>
              <a:t>Exécuter</a:t>
            </a:r>
            <a:r>
              <a:rPr lang="en-US" b="0" dirty="0" smtClean="0"/>
              <a:t> la lambda #####</a:t>
            </a:r>
            <a:endParaRPr lang="fr-FR" dirty="0" smtClean="0"/>
          </a:p>
          <a:p>
            <a:r>
              <a:rPr lang="fr-FR" b="0" dirty="0" smtClean="0"/>
              <a:t>AWS_DEFAULT_PROFILE=</a:t>
            </a:r>
            <a:r>
              <a:rPr lang="fr-FR" b="0" dirty="0" err="1" smtClean="0"/>
              <a:t>xebia-dev</a:t>
            </a:r>
            <a:r>
              <a:rPr lang="fr-FR" b="0" dirty="0" smtClean="0"/>
              <a:t> </a:t>
            </a:r>
            <a:r>
              <a:rPr lang="fr-FR" b="0" dirty="0" err="1" smtClean="0"/>
              <a:t>aws</a:t>
            </a:r>
            <a:r>
              <a:rPr lang="fr-FR" b="0" dirty="0" smtClean="0"/>
              <a:t> lambda </a:t>
            </a:r>
            <a:r>
              <a:rPr lang="fr-FR" b="0" dirty="0" err="1" smtClean="0"/>
              <a:t>invoke</a:t>
            </a:r>
            <a:r>
              <a:rPr lang="fr-FR" b="0" dirty="0" smtClean="0"/>
              <a:t> --</a:t>
            </a:r>
            <a:r>
              <a:rPr lang="fr-FR" b="0" dirty="0" err="1" smtClean="0"/>
              <a:t>function-name</a:t>
            </a:r>
            <a:r>
              <a:rPr lang="fr-FR" b="0" dirty="0" smtClean="0"/>
              <a:t> Addition --</a:t>
            </a:r>
            <a:r>
              <a:rPr lang="fr-FR" b="0" dirty="0" err="1" smtClean="0"/>
              <a:t>payload</a:t>
            </a:r>
            <a:r>
              <a:rPr lang="fr-FR" b="0" dirty="0" smtClean="0"/>
              <a:t> '{"nb1": 4, "nb2": 5}'  </a:t>
            </a:r>
            <a:r>
              <a:rPr lang="fr-FR" b="0" dirty="0" err="1" smtClean="0"/>
              <a:t>result.txt</a:t>
            </a:r>
            <a:r>
              <a:rPr lang="fr-FR" b="0" dirty="0" smtClean="0"/>
              <a:t> &amp;&amp;</a:t>
            </a:r>
            <a:r>
              <a:rPr lang="fr-FR" b="0" baseline="0" dirty="0" smtClean="0"/>
              <a:t> cat </a:t>
            </a:r>
            <a:r>
              <a:rPr lang="fr-FR" b="0" baseline="0" dirty="0" err="1" smtClean="0"/>
              <a:t>result.txt</a:t>
            </a:r>
            <a:endParaRPr lang="fr-FR" b="0" dirty="0" smtClean="0"/>
          </a:p>
          <a:p>
            <a:r>
              <a:rPr lang="en-US" b="0" dirty="0" smtClean="0"/>
              <a:t>AWS_DEFAULT_PROFILE</a:t>
            </a:r>
            <a:r>
              <a:rPr lang="en-US" sz="1200" dirty="0" smtClean="0">
                <a:latin typeface="Avenir Next" charset="0"/>
                <a:ea typeface="Avenir Next" charset="0"/>
                <a:cs typeface="Avenir Next" charset="0"/>
              </a:rPr>
              <a:t>=</a:t>
            </a:r>
            <a:r>
              <a:rPr lang="en-US" sz="1200" dirty="0" err="1" smtClean="0">
                <a:latin typeface="Avenir Next" charset="0"/>
                <a:ea typeface="Avenir Next" charset="0"/>
                <a:cs typeface="Avenir Next" charset="0"/>
              </a:rPr>
              <a:t>xebia</a:t>
            </a:r>
            <a:r>
              <a:rPr lang="en-US" sz="1200" dirty="0" smtClean="0">
                <a:latin typeface="Avenir Next" charset="0"/>
                <a:ea typeface="Avenir Next" charset="0"/>
                <a:cs typeface="Avenir Next" charset="0"/>
              </a:rPr>
              <a:t>-dev </a:t>
            </a:r>
            <a:r>
              <a:rPr lang="en-US" sz="1200" dirty="0" err="1" smtClean="0">
                <a:latin typeface="Avenir Next" charset="0"/>
                <a:ea typeface="Avenir Next" charset="0"/>
                <a:cs typeface="Avenir Next" charset="0"/>
              </a:rPr>
              <a:t>aws</a:t>
            </a:r>
            <a:r>
              <a:rPr lang="en-US" sz="1200" dirty="0" smtClean="0">
                <a:latin typeface="Avenir Next" charset="0"/>
                <a:ea typeface="Avenir Next" charset="0"/>
                <a:cs typeface="Avenir Next" charset="0"/>
              </a:rPr>
              <a:t> lambda  </a:t>
            </a:r>
            <a:r>
              <a:rPr lang="fr-FR" dirty="0" err="1" smtClean="0"/>
              <a:t>delete-function</a:t>
            </a:r>
            <a:r>
              <a:rPr lang="fr-FR" dirty="0" smtClean="0"/>
              <a:t> --</a:t>
            </a:r>
            <a:r>
              <a:rPr lang="fr-FR" dirty="0" err="1" smtClean="0"/>
              <a:t>function-name</a:t>
            </a:r>
            <a:r>
              <a:rPr lang="fr-FR" dirty="0" smtClean="0"/>
              <a:t> </a:t>
            </a:r>
            <a:r>
              <a:rPr lang="en-US" sz="1200" dirty="0" smtClean="0">
                <a:latin typeface="Avenir Next" charset="0"/>
                <a:ea typeface="Avenir Next" charset="0"/>
                <a:cs typeface="Avenir Next" charset="0"/>
              </a:rPr>
              <a:t>Addition</a:t>
            </a:r>
            <a:endParaRPr lang="fr-FR" dirty="0"/>
          </a:p>
        </p:txBody>
      </p:sp>
      <p:sp>
        <p:nvSpPr>
          <p:cNvPr id="4" name="Slide Number Placeholder 3"/>
          <p:cNvSpPr>
            <a:spLocks noGrp="1"/>
          </p:cNvSpPr>
          <p:nvPr>
            <p:ph type="sldNum" sz="quarter" idx="10"/>
          </p:nvPr>
        </p:nvSpPr>
        <p:spPr/>
        <p:txBody>
          <a:bodyPr/>
          <a:lstStyle/>
          <a:p>
            <a:fld id="{B782C702-11DB-4943-A2CE-4A29E394F037}" type="slidenum">
              <a:rPr lang="fr-FR" smtClean="0"/>
              <a:t>4</a:t>
            </a:fld>
            <a:endParaRPr lang="fr-FR"/>
          </a:p>
        </p:txBody>
      </p:sp>
    </p:spTree>
    <p:extLst>
      <p:ext uri="{BB962C8B-B14F-4D97-AF65-F5344CB8AC3E}">
        <p14:creationId xmlns:p14="http://schemas.microsoft.com/office/powerpoint/2010/main" val="9892772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10"/>
          </p:nvPr>
        </p:nvSpPr>
        <p:spPr/>
        <p:txBody>
          <a:bodyPr/>
          <a:lstStyle/>
          <a:p>
            <a:fld id="{B782C702-11DB-4943-A2CE-4A29E394F037}" type="slidenum">
              <a:rPr lang="fr-FR" smtClean="0"/>
              <a:t>38</a:t>
            </a:fld>
            <a:endParaRPr lang="fr-FR"/>
          </a:p>
        </p:txBody>
      </p:sp>
    </p:spTree>
    <p:extLst>
      <p:ext uri="{BB962C8B-B14F-4D97-AF65-F5344CB8AC3E}">
        <p14:creationId xmlns:p14="http://schemas.microsoft.com/office/powerpoint/2010/main" val="100148501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smtClean="0"/>
              <a:t>Cas ou la lambda retourne une erreur pour </a:t>
            </a:r>
            <a:r>
              <a:rPr lang="fr-FR" dirty="0" err="1" smtClean="0"/>
              <a:t>pb</a:t>
            </a:r>
            <a:r>
              <a:rPr lang="fr-FR" dirty="0" smtClean="0"/>
              <a:t> de mémoire.</a:t>
            </a:r>
          </a:p>
          <a:p>
            <a:r>
              <a:rPr lang="fr-FR" dirty="0" smtClean="0"/>
              <a:t> - Configurer DLQ sur la lambda</a:t>
            </a:r>
          </a:p>
          <a:p>
            <a:endParaRPr lang="fr-FR" dirty="0" smtClean="0"/>
          </a:p>
          <a:p>
            <a:r>
              <a:rPr lang="fr-FR" dirty="0" smtClean="0"/>
              <a:t>A l’époque</a:t>
            </a:r>
            <a:r>
              <a:rPr lang="fr-FR" baseline="0" dirty="0" smtClean="0"/>
              <a:t> pas sélectionner ce modèle car par encore les DLQ sur les lambda et donc perte des erreurs</a:t>
            </a:r>
            <a:endParaRPr lang="fr-FR" dirty="0"/>
          </a:p>
        </p:txBody>
      </p:sp>
      <p:sp>
        <p:nvSpPr>
          <p:cNvPr id="4" name="Slide Number Placeholder 3"/>
          <p:cNvSpPr>
            <a:spLocks noGrp="1"/>
          </p:cNvSpPr>
          <p:nvPr>
            <p:ph type="sldNum" sz="quarter" idx="10"/>
          </p:nvPr>
        </p:nvSpPr>
        <p:spPr/>
        <p:txBody>
          <a:bodyPr/>
          <a:lstStyle/>
          <a:p>
            <a:fld id="{B782C702-11DB-4943-A2CE-4A29E394F037}" type="slidenum">
              <a:rPr lang="fr-FR" smtClean="0"/>
              <a:t>40</a:t>
            </a:fld>
            <a:endParaRPr lang="fr-FR"/>
          </a:p>
        </p:txBody>
      </p:sp>
    </p:spTree>
    <p:extLst>
      <p:ext uri="{BB962C8B-B14F-4D97-AF65-F5344CB8AC3E}">
        <p14:creationId xmlns:p14="http://schemas.microsoft.com/office/powerpoint/2010/main" val="8585593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10"/>
          </p:nvPr>
        </p:nvSpPr>
        <p:spPr/>
        <p:txBody>
          <a:bodyPr/>
          <a:lstStyle/>
          <a:p>
            <a:fld id="{B782C702-11DB-4943-A2CE-4A29E394F037}" type="slidenum">
              <a:rPr lang="fr-FR" smtClean="0"/>
              <a:t>41</a:t>
            </a:fld>
            <a:endParaRPr lang="fr-FR"/>
          </a:p>
        </p:txBody>
      </p:sp>
    </p:spTree>
    <p:extLst>
      <p:ext uri="{BB962C8B-B14F-4D97-AF65-F5344CB8AC3E}">
        <p14:creationId xmlns:p14="http://schemas.microsoft.com/office/powerpoint/2010/main" val="179849907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dirty="0" smtClean="0"/>
              <a:t>AWS_DEFAULT_PROFILE</a:t>
            </a:r>
            <a:r>
              <a:rPr lang="en-US" sz="1200" dirty="0" smtClean="0">
                <a:latin typeface="Avenir Next" charset="0"/>
                <a:ea typeface="Avenir Next" charset="0"/>
                <a:cs typeface="Avenir Next" charset="0"/>
              </a:rPr>
              <a:t>=</a:t>
            </a:r>
            <a:r>
              <a:rPr lang="en-US" sz="1200" dirty="0" err="1" smtClean="0">
                <a:latin typeface="Avenir Next" charset="0"/>
                <a:ea typeface="Avenir Next" charset="0"/>
                <a:cs typeface="Avenir Next" charset="0"/>
              </a:rPr>
              <a:t>xebia</a:t>
            </a:r>
            <a:r>
              <a:rPr lang="en-US" sz="1200" dirty="0" smtClean="0">
                <a:latin typeface="Avenir Next" charset="0"/>
                <a:ea typeface="Avenir Next" charset="0"/>
                <a:cs typeface="Avenir Next" charset="0"/>
              </a:rPr>
              <a:t>-dev </a:t>
            </a:r>
            <a:r>
              <a:rPr lang="en-US" sz="1200" dirty="0" err="1" smtClean="0">
                <a:latin typeface="Avenir Next" charset="0"/>
                <a:ea typeface="Avenir Next" charset="0"/>
                <a:cs typeface="Avenir Next" charset="0"/>
              </a:rPr>
              <a:t>aws</a:t>
            </a:r>
            <a:r>
              <a:rPr lang="en-US" sz="1200" dirty="0" smtClean="0">
                <a:latin typeface="Avenir Next" charset="0"/>
                <a:ea typeface="Avenir Next" charset="0"/>
                <a:cs typeface="Avenir Next" charset="0"/>
              </a:rPr>
              <a:t> </a:t>
            </a:r>
            <a:r>
              <a:rPr lang="en-US" sz="1200" dirty="0" err="1" smtClean="0">
                <a:latin typeface="Avenir Next" charset="0"/>
                <a:ea typeface="Avenir Next" charset="0"/>
                <a:cs typeface="Avenir Next" charset="0"/>
              </a:rPr>
              <a:t>stepfunctions</a:t>
            </a:r>
            <a:r>
              <a:rPr lang="en-US" sz="1200" dirty="0" smtClean="0">
                <a:latin typeface="Avenir Next" charset="0"/>
                <a:ea typeface="Avenir Next" charset="0"/>
                <a:cs typeface="Avenir Next" charset="0"/>
              </a:rPr>
              <a:t> </a:t>
            </a:r>
            <a:r>
              <a:rPr lang="en-US" dirty="0" smtClean="0"/>
              <a:t>create-state-machine --name test --definition --role-</a:t>
            </a:r>
            <a:r>
              <a:rPr lang="en-US" dirty="0" err="1" smtClean="0"/>
              <a:t>arn</a:t>
            </a:r>
            <a:r>
              <a:rPr lang="en-US" dirty="0" smtClean="0"/>
              <a:t> </a:t>
            </a:r>
            <a:r>
              <a:rPr lang="en-US" dirty="0" err="1" smtClean="0"/>
              <a:t>arn:aws:iam</a:t>
            </a:r>
            <a:r>
              <a:rPr lang="en-US" dirty="0" smtClean="0"/>
              <a:t>::010154155802:role/service-role/StatesExecutionRole-eu-west-1</a:t>
            </a:r>
            <a:r>
              <a:rPr lang="fr-FR" baseline="0" dirty="0" smtClean="0"/>
              <a:t>  </a:t>
            </a:r>
            <a:r>
              <a:rPr lang="en-US" dirty="0" smtClean="0"/>
              <a:t>  </a:t>
            </a:r>
            <a:endParaRPr lang="en-US" b="1" dirty="0" smtClean="0"/>
          </a:p>
        </p:txBody>
      </p:sp>
      <p:sp>
        <p:nvSpPr>
          <p:cNvPr id="4" name="Slide Number Placeholder 3"/>
          <p:cNvSpPr>
            <a:spLocks noGrp="1"/>
          </p:cNvSpPr>
          <p:nvPr>
            <p:ph type="sldNum" sz="quarter" idx="10"/>
          </p:nvPr>
        </p:nvSpPr>
        <p:spPr/>
        <p:txBody>
          <a:bodyPr/>
          <a:lstStyle/>
          <a:p>
            <a:fld id="{B782C702-11DB-4943-A2CE-4A29E394F037}" type="slidenum">
              <a:rPr lang="fr-FR" smtClean="0"/>
              <a:t>42</a:t>
            </a:fld>
            <a:endParaRPr lang="fr-FR"/>
          </a:p>
        </p:txBody>
      </p:sp>
    </p:spTree>
    <p:extLst>
      <p:ext uri="{BB962C8B-B14F-4D97-AF65-F5344CB8AC3E}">
        <p14:creationId xmlns:p14="http://schemas.microsoft.com/office/powerpoint/2010/main" val="73192217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Un flux de travail </a:t>
            </a:r>
            <a:r>
              <a:rPr lang="en-US" dirty="0" err="1" smtClean="0"/>
              <a:t>d'application</a:t>
            </a:r>
            <a:r>
              <a:rPr lang="en-US" dirty="0" smtClean="0"/>
              <a:t> avec </a:t>
            </a:r>
            <a:r>
              <a:rPr lang="en-US" dirty="0" err="1" smtClean="0"/>
              <a:t>deux</a:t>
            </a:r>
            <a:r>
              <a:rPr lang="en-US" dirty="0" smtClean="0"/>
              <a:t> </a:t>
            </a:r>
            <a:r>
              <a:rPr lang="en-US" dirty="0" err="1" smtClean="0"/>
              <a:t>étapes</a:t>
            </a:r>
            <a:r>
              <a:rPr lang="en-US" dirty="0" smtClean="0"/>
              <a:t> </a:t>
            </a:r>
            <a:r>
              <a:rPr lang="en-US" dirty="0" err="1" smtClean="0"/>
              <a:t>requiert</a:t>
            </a:r>
            <a:r>
              <a:rPr lang="en-US" dirty="0" smtClean="0"/>
              <a:t> trois </a:t>
            </a:r>
            <a:r>
              <a:rPr lang="en-US" dirty="0" err="1" smtClean="0"/>
              <a:t>changements</a:t>
            </a:r>
            <a:r>
              <a:rPr lang="en-US" dirty="0" smtClean="0"/>
              <a:t> d'état, </a:t>
            </a:r>
            <a:r>
              <a:rPr lang="en-US" dirty="0" err="1" smtClean="0"/>
              <a:t>déterminés</a:t>
            </a:r>
            <a:r>
              <a:rPr lang="en-US" dirty="0" smtClean="0"/>
              <a:t> </a:t>
            </a:r>
            <a:r>
              <a:rPr lang="en-US" dirty="0" err="1" smtClean="0"/>
              <a:t>en</a:t>
            </a:r>
            <a:r>
              <a:rPr lang="en-US" dirty="0" smtClean="0"/>
              <a:t> </a:t>
            </a:r>
            <a:r>
              <a:rPr lang="en-US" dirty="0" err="1" smtClean="0"/>
              <a:t>comptant</a:t>
            </a:r>
            <a:r>
              <a:rPr lang="en-US" dirty="0" smtClean="0"/>
              <a:t> les </a:t>
            </a:r>
            <a:r>
              <a:rPr lang="en-US" dirty="0" err="1" smtClean="0"/>
              <a:t>flèches</a:t>
            </a:r>
            <a:r>
              <a:rPr lang="en-US" dirty="0" smtClean="0"/>
              <a:t> (</a:t>
            </a:r>
            <a:r>
              <a:rPr lang="en-US" dirty="0" err="1" smtClean="0"/>
              <a:t>ou</a:t>
            </a:r>
            <a:r>
              <a:rPr lang="en-US" dirty="0" smtClean="0"/>
              <a:t> les arcs) sur le </a:t>
            </a:r>
            <a:r>
              <a:rPr lang="en-US" dirty="0" err="1" smtClean="0"/>
              <a:t>graphique</a:t>
            </a:r>
            <a:r>
              <a:rPr lang="en-US" dirty="0" smtClean="0"/>
              <a:t> : </a:t>
            </a:r>
            <a:r>
              <a:rPr lang="en-US" dirty="0" err="1" smtClean="0"/>
              <a:t>une</a:t>
            </a:r>
            <a:r>
              <a:rPr lang="en-US" dirty="0" smtClean="0"/>
              <a:t> transition du </a:t>
            </a:r>
            <a:r>
              <a:rPr lang="en-US" i="1" dirty="0" smtClean="0"/>
              <a:t>début</a:t>
            </a:r>
            <a:r>
              <a:rPr lang="en-US" dirty="0" smtClean="0"/>
              <a:t> du flux de travail </a:t>
            </a:r>
            <a:r>
              <a:rPr lang="en-US" dirty="0" err="1" smtClean="0"/>
              <a:t>vers</a:t>
            </a:r>
            <a:r>
              <a:rPr lang="en-US" dirty="0" smtClean="0"/>
              <a:t> </a:t>
            </a:r>
            <a:r>
              <a:rPr lang="en-US" dirty="0" err="1" smtClean="0"/>
              <a:t>l'étape</a:t>
            </a:r>
            <a:r>
              <a:rPr lang="en-US" dirty="0" smtClean="0"/>
              <a:t> du </a:t>
            </a:r>
            <a:r>
              <a:rPr lang="en-US" i="1" dirty="0" err="1" smtClean="0"/>
              <a:t>téléchargement</a:t>
            </a:r>
            <a:r>
              <a:rPr lang="en-US" i="1" dirty="0" smtClean="0"/>
              <a:t> du </a:t>
            </a:r>
            <a:r>
              <a:rPr lang="en-US" i="1" dirty="0" err="1" smtClean="0"/>
              <a:t>fichier</a:t>
            </a:r>
            <a:r>
              <a:rPr lang="en-US" i="1" dirty="0" smtClean="0"/>
              <a:t> RAW</a:t>
            </a:r>
            <a:r>
              <a:rPr lang="en-US" dirty="0" smtClean="0"/>
              <a:t>, </a:t>
            </a:r>
            <a:r>
              <a:rPr lang="en-US" dirty="0" err="1" smtClean="0"/>
              <a:t>une</a:t>
            </a:r>
            <a:r>
              <a:rPr lang="en-US" dirty="0" smtClean="0"/>
              <a:t> de </a:t>
            </a:r>
            <a:r>
              <a:rPr lang="en-US" dirty="0" err="1" smtClean="0"/>
              <a:t>l'étape</a:t>
            </a:r>
            <a:r>
              <a:rPr lang="en-US" dirty="0" smtClean="0"/>
              <a:t> du </a:t>
            </a:r>
            <a:r>
              <a:rPr lang="en-US" i="1" dirty="0" err="1" smtClean="0"/>
              <a:t>téléchargement</a:t>
            </a:r>
            <a:r>
              <a:rPr lang="en-US" i="1" dirty="0" smtClean="0"/>
              <a:t> du </a:t>
            </a:r>
            <a:r>
              <a:rPr lang="en-US" i="1" dirty="0" err="1" smtClean="0"/>
              <a:t>fichier</a:t>
            </a:r>
            <a:r>
              <a:rPr lang="en-US" i="1" dirty="0" smtClean="0"/>
              <a:t> RAW</a:t>
            </a:r>
            <a:r>
              <a:rPr lang="en-US" dirty="0" smtClean="0"/>
              <a:t> </a:t>
            </a:r>
            <a:r>
              <a:rPr lang="en-US" dirty="0" err="1" smtClean="0"/>
              <a:t>à</a:t>
            </a:r>
            <a:r>
              <a:rPr lang="en-US" dirty="0" smtClean="0"/>
              <a:t> </a:t>
            </a:r>
            <a:r>
              <a:rPr lang="en-US" dirty="0" err="1" smtClean="0"/>
              <a:t>l'étape</a:t>
            </a:r>
            <a:r>
              <a:rPr lang="en-US" dirty="0" smtClean="0"/>
              <a:t> de </a:t>
            </a:r>
            <a:r>
              <a:rPr lang="en-US" i="1" dirty="0" smtClean="0"/>
              <a:t>suppression du </a:t>
            </a:r>
            <a:r>
              <a:rPr lang="en-US" i="1" dirty="0" err="1" smtClean="0"/>
              <a:t>fichier</a:t>
            </a:r>
            <a:r>
              <a:rPr lang="en-US" i="1" dirty="0" smtClean="0"/>
              <a:t> RAW</a:t>
            </a:r>
            <a:r>
              <a:rPr lang="en-US" dirty="0" smtClean="0"/>
              <a:t> et </a:t>
            </a:r>
            <a:r>
              <a:rPr lang="en-US" dirty="0" err="1" smtClean="0"/>
              <a:t>une</a:t>
            </a:r>
            <a:r>
              <a:rPr lang="en-US" dirty="0" smtClean="0"/>
              <a:t> </a:t>
            </a:r>
            <a:r>
              <a:rPr lang="en-US" dirty="0" err="1" smtClean="0"/>
              <a:t>dernière</a:t>
            </a:r>
            <a:r>
              <a:rPr lang="en-US" dirty="0" smtClean="0"/>
              <a:t> de </a:t>
            </a:r>
            <a:r>
              <a:rPr lang="en-US" dirty="0" err="1" smtClean="0"/>
              <a:t>l'étape</a:t>
            </a:r>
            <a:r>
              <a:rPr lang="en-US" dirty="0" smtClean="0"/>
              <a:t> de </a:t>
            </a:r>
            <a:r>
              <a:rPr lang="en-US" i="1" dirty="0" smtClean="0"/>
              <a:t>suppression de </a:t>
            </a:r>
            <a:r>
              <a:rPr lang="en-US" i="1" dirty="0" err="1" smtClean="0"/>
              <a:t>fichier</a:t>
            </a:r>
            <a:r>
              <a:rPr lang="en-US" i="1" dirty="0" smtClean="0"/>
              <a:t> RAW</a:t>
            </a:r>
            <a:r>
              <a:rPr lang="en-US" dirty="0" smtClean="0"/>
              <a:t> </a:t>
            </a:r>
            <a:r>
              <a:rPr lang="en-US" dirty="0" err="1" smtClean="0"/>
              <a:t>à</a:t>
            </a:r>
            <a:r>
              <a:rPr lang="en-US" dirty="0" smtClean="0"/>
              <a:t> la </a:t>
            </a:r>
            <a:r>
              <a:rPr lang="en-US" i="1" dirty="0" smtClean="0"/>
              <a:t>fin</a:t>
            </a:r>
            <a:r>
              <a:rPr lang="en-US" dirty="0" smtClean="0"/>
              <a:t> du flux de travail de </a:t>
            </a:r>
            <a:r>
              <a:rPr lang="en-US" dirty="0" err="1" smtClean="0"/>
              <a:t>votre</a:t>
            </a:r>
            <a:r>
              <a:rPr lang="en-US" dirty="0" smtClean="0"/>
              <a:t> application.</a:t>
            </a:r>
            <a:endParaRPr lang="fr-FR" dirty="0"/>
          </a:p>
        </p:txBody>
      </p:sp>
      <p:sp>
        <p:nvSpPr>
          <p:cNvPr id="4" name="Slide Number Placeholder 3"/>
          <p:cNvSpPr>
            <a:spLocks noGrp="1"/>
          </p:cNvSpPr>
          <p:nvPr>
            <p:ph type="sldNum" sz="quarter" idx="10"/>
          </p:nvPr>
        </p:nvSpPr>
        <p:spPr/>
        <p:txBody>
          <a:bodyPr/>
          <a:lstStyle/>
          <a:p>
            <a:fld id="{B782C702-11DB-4943-A2CE-4A29E394F037}" type="slidenum">
              <a:rPr lang="fr-FR" smtClean="0"/>
              <a:t>43</a:t>
            </a:fld>
            <a:endParaRPr lang="fr-FR"/>
          </a:p>
        </p:txBody>
      </p:sp>
    </p:spTree>
    <p:extLst>
      <p:ext uri="{BB962C8B-B14F-4D97-AF65-F5344CB8AC3E}">
        <p14:creationId xmlns:p14="http://schemas.microsoft.com/office/powerpoint/2010/main" val="19426835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10"/>
          </p:nvPr>
        </p:nvSpPr>
        <p:spPr/>
        <p:txBody>
          <a:bodyPr/>
          <a:lstStyle/>
          <a:p>
            <a:fld id="{B782C702-11DB-4943-A2CE-4A29E394F037}" type="slidenum">
              <a:rPr lang="fr-FR" smtClean="0"/>
              <a:t>44</a:t>
            </a:fld>
            <a:endParaRPr lang="fr-FR"/>
          </a:p>
        </p:txBody>
      </p:sp>
    </p:spTree>
    <p:extLst>
      <p:ext uri="{BB962C8B-B14F-4D97-AF65-F5344CB8AC3E}">
        <p14:creationId xmlns:p14="http://schemas.microsoft.com/office/powerpoint/2010/main" val="2124680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smtClean="0"/>
              <a:t>Temps offert par mois</a:t>
            </a:r>
            <a:r>
              <a:rPr lang="fr-FR" baseline="0" dirty="0" smtClean="0"/>
              <a:t> (même après le free tiers)</a:t>
            </a:r>
          </a:p>
          <a:p>
            <a:r>
              <a:rPr lang="fr-FR" baseline="0" dirty="0" smtClean="0"/>
              <a:t>128mo = 3 200 000 sec = 37jours de </a:t>
            </a:r>
            <a:r>
              <a:rPr lang="fr-FR" baseline="0" dirty="0" err="1" smtClean="0"/>
              <a:t>compute</a:t>
            </a:r>
            <a:endParaRPr lang="fr-FR"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fr-FR" baseline="0" dirty="0" smtClean="0"/>
              <a:t>1536mo = </a:t>
            </a:r>
            <a:r>
              <a:rPr lang="is-IS" dirty="0" smtClean="0"/>
              <a:t>266 667</a:t>
            </a:r>
            <a:r>
              <a:rPr lang="fr-FR" baseline="0" dirty="0" smtClean="0"/>
              <a:t> sec = 3 jours de </a:t>
            </a:r>
            <a:r>
              <a:rPr lang="fr-FR" baseline="0" dirty="0" err="1" smtClean="0"/>
              <a:t>compute</a:t>
            </a:r>
            <a:endParaRPr lang="fr-FR" dirty="0" smtClean="0"/>
          </a:p>
          <a:p>
            <a:endParaRPr lang="fr-FR" dirty="0"/>
          </a:p>
        </p:txBody>
      </p:sp>
      <p:sp>
        <p:nvSpPr>
          <p:cNvPr id="4" name="Slide Number Placeholder 3"/>
          <p:cNvSpPr>
            <a:spLocks noGrp="1"/>
          </p:cNvSpPr>
          <p:nvPr>
            <p:ph type="sldNum" sz="quarter" idx="10"/>
          </p:nvPr>
        </p:nvSpPr>
        <p:spPr/>
        <p:txBody>
          <a:bodyPr/>
          <a:lstStyle/>
          <a:p>
            <a:fld id="{B782C702-11DB-4943-A2CE-4A29E394F037}" type="slidenum">
              <a:rPr lang="fr-FR" smtClean="0"/>
              <a:t>5</a:t>
            </a:fld>
            <a:endParaRPr lang="fr-FR"/>
          </a:p>
        </p:txBody>
      </p:sp>
    </p:spTree>
    <p:extLst>
      <p:ext uri="{BB962C8B-B14F-4D97-AF65-F5344CB8AC3E}">
        <p14:creationId xmlns:p14="http://schemas.microsoft.com/office/powerpoint/2010/main" val="8521164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Par </a:t>
            </a:r>
            <a:r>
              <a:rPr lang="en-US" dirty="0" err="1" smtClean="0"/>
              <a:t>défaut</a:t>
            </a:r>
            <a:r>
              <a:rPr lang="en-US" dirty="0" smtClean="0"/>
              <a:t>, AWS Lambda </a:t>
            </a:r>
            <a:r>
              <a:rPr lang="en-US" dirty="0" err="1" smtClean="0"/>
              <a:t>limite</a:t>
            </a:r>
            <a:r>
              <a:rPr lang="en-US" dirty="0" smtClean="0"/>
              <a:t> </a:t>
            </a:r>
            <a:r>
              <a:rPr lang="en-US" dirty="0" err="1" smtClean="0"/>
              <a:t>à</a:t>
            </a:r>
            <a:r>
              <a:rPr lang="en-US" dirty="0" smtClean="0"/>
              <a:t> 100 le </a:t>
            </a:r>
            <a:r>
              <a:rPr lang="en-US" dirty="0" err="1" smtClean="0"/>
              <a:t>nombre</a:t>
            </a:r>
            <a:r>
              <a:rPr lang="en-US" dirty="0" smtClean="0"/>
              <a:t> total </a:t>
            </a:r>
            <a:r>
              <a:rPr lang="en-US" dirty="0" err="1" smtClean="0"/>
              <a:t>d'exécutions</a:t>
            </a:r>
            <a:r>
              <a:rPr lang="en-US" dirty="0" smtClean="0"/>
              <a:t> </a:t>
            </a:r>
            <a:r>
              <a:rPr lang="en-US" dirty="0" err="1" smtClean="0"/>
              <a:t>simultanées</a:t>
            </a:r>
            <a:r>
              <a:rPr lang="en-US" dirty="0" smtClean="0"/>
              <a:t> de </a:t>
            </a:r>
            <a:r>
              <a:rPr lang="en-US" dirty="0" err="1" smtClean="0"/>
              <a:t>toutes</a:t>
            </a:r>
            <a:r>
              <a:rPr lang="en-US" dirty="0" smtClean="0"/>
              <a:t> les </a:t>
            </a:r>
            <a:r>
              <a:rPr lang="en-US" dirty="0" err="1" smtClean="0"/>
              <a:t>fonctions</a:t>
            </a:r>
            <a:r>
              <a:rPr lang="en-US" dirty="0" smtClean="0"/>
              <a:t> au sein </a:t>
            </a:r>
            <a:r>
              <a:rPr lang="en-US" dirty="0" err="1" smtClean="0"/>
              <a:t>d'une</a:t>
            </a:r>
            <a:r>
              <a:rPr lang="en-US" dirty="0" smtClean="0"/>
              <a:t> </a:t>
            </a:r>
            <a:r>
              <a:rPr lang="en-US" dirty="0" err="1" smtClean="0"/>
              <a:t>région</a:t>
            </a:r>
            <a:r>
              <a:rPr lang="en-US" dirty="0" smtClean="0"/>
              <a:t> </a:t>
            </a:r>
            <a:r>
              <a:rPr lang="en-US" dirty="0" err="1" smtClean="0"/>
              <a:t>donnée</a:t>
            </a:r>
            <a:r>
              <a:rPr lang="en-US" dirty="0" smtClean="0"/>
              <a:t>. </a:t>
            </a:r>
            <a:r>
              <a:rPr lang="en-US" dirty="0" err="1" smtClean="0"/>
              <a:t>Cette</a:t>
            </a:r>
            <a:r>
              <a:rPr lang="en-US" dirty="0" smtClean="0"/>
              <a:t> </a:t>
            </a:r>
            <a:r>
              <a:rPr lang="en-US" dirty="0" err="1" smtClean="0"/>
              <a:t>limite</a:t>
            </a:r>
            <a:r>
              <a:rPr lang="en-US" dirty="0" smtClean="0"/>
              <a:t> de </a:t>
            </a:r>
            <a:r>
              <a:rPr lang="en-US" dirty="0" err="1" smtClean="0"/>
              <a:t>sécurité</a:t>
            </a:r>
            <a:r>
              <a:rPr lang="en-US" dirty="0" smtClean="0"/>
              <a:t> par </a:t>
            </a:r>
            <a:r>
              <a:rPr lang="en-US" dirty="0" err="1" smtClean="0"/>
              <a:t>défaut</a:t>
            </a:r>
            <a:r>
              <a:rPr lang="en-US" dirty="0" smtClean="0"/>
              <a:t> </a:t>
            </a:r>
            <a:r>
              <a:rPr lang="en-US" dirty="0" err="1" smtClean="0"/>
              <a:t>vous</a:t>
            </a:r>
            <a:r>
              <a:rPr lang="en-US" dirty="0" smtClean="0"/>
              <a:t> </a:t>
            </a:r>
            <a:r>
              <a:rPr lang="en-US" dirty="0" err="1" smtClean="0"/>
              <a:t>protège</a:t>
            </a:r>
            <a:r>
              <a:rPr lang="en-US" dirty="0" smtClean="0"/>
              <a:t> </a:t>
            </a:r>
            <a:r>
              <a:rPr lang="en-US" dirty="0" err="1" smtClean="0"/>
              <a:t>contre</a:t>
            </a:r>
            <a:r>
              <a:rPr lang="en-US" dirty="0" smtClean="0"/>
              <a:t> les </a:t>
            </a:r>
            <a:r>
              <a:rPr lang="en-US" dirty="0" err="1" smtClean="0"/>
              <a:t>coûts</a:t>
            </a:r>
            <a:r>
              <a:rPr lang="en-US" dirty="0" smtClean="0"/>
              <a:t> </a:t>
            </a:r>
            <a:r>
              <a:rPr lang="en-US" dirty="0" err="1" smtClean="0"/>
              <a:t>liés</a:t>
            </a:r>
            <a:r>
              <a:rPr lang="en-US" dirty="0" smtClean="0"/>
              <a:t> aux </a:t>
            </a:r>
            <a:r>
              <a:rPr lang="en-US" dirty="0" err="1" smtClean="0"/>
              <a:t>fonctions</a:t>
            </a:r>
            <a:r>
              <a:rPr lang="en-US" dirty="0" smtClean="0"/>
              <a:t> </a:t>
            </a:r>
            <a:r>
              <a:rPr lang="en-US" dirty="0" err="1" smtClean="0"/>
              <a:t>d'échappement</a:t>
            </a:r>
            <a:r>
              <a:rPr lang="en-US" dirty="0" smtClean="0"/>
              <a:t> </a:t>
            </a:r>
            <a:r>
              <a:rPr lang="en-US" dirty="0" err="1" smtClean="0"/>
              <a:t>ou</a:t>
            </a:r>
            <a:r>
              <a:rPr lang="en-US" dirty="0" smtClean="0"/>
              <a:t> aux </a:t>
            </a:r>
            <a:r>
              <a:rPr lang="en-US" dirty="0" err="1" smtClean="0"/>
              <a:t>fonctions</a:t>
            </a:r>
            <a:r>
              <a:rPr lang="en-US" dirty="0" smtClean="0"/>
              <a:t> </a:t>
            </a:r>
            <a:r>
              <a:rPr lang="en-US" dirty="0" err="1" smtClean="0"/>
              <a:t>récursives</a:t>
            </a:r>
            <a:r>
              <a:rPr lang="en-US" dirty="0" smtClean="0"/>
              <a:t> qui </a:t>
            </a:r>
            <a:r>
              <a:rPr lang="en-US" dirty="0" err="1" smtClean="0"/>
              <a:t>peuvent</a:t>
            </a:r>
            <a:r>
              <a:rPr lang="en-US" dirty="0" smtClean="0"/>
              <a:t> </a:t>
            </a:r>
            <a:r>
              <a:rPr lang="en-US" dirty="0" err="1" smtClean="0"/>
              <a:t>survenir</a:t>
            </a:r>
            <a:r>
              <a:rPr lang="en-US" dirty="0" smtClean="0"/>
              <a:t> au </a:t>
            </a:r>
            <a:r>
              <a:rPr lang="en-US" dirty="0" err="1" smtClean="0"/>
              <a:t>cours</a:t>
            </a:r>
            <a:r>
              <a:rPr lang="en-US" dirty="0" smtClean="0"/>
              <a:t> de la phase </a:t>
            </a:r>
            <a:r>
              <a:rPr lang="en-US" dirty="0" err="1" smtClean="0"/>
              <a:t>initiale</a:t>
            </a:r>
            <a:r>
              <a:rPr lang="en-US" dirty="0" smtClean="0"/>
              <a:t> de </a:t>
            </a:r>
            <a:r>
              <a:rPr lang="en-US" dirty="0" err="1" smtClean="0"/>
              <a:t>développement</a:t>
            </a:r>
            <a:r>
              <a:rPr lang="en-US" dirty="0" smtClean="0"/>
              <a:t> et de test. Pour </a:t>
            </a:r>
            <a:r>
              <a:rPr lang="en-US" dirty="0" err="1" smtClean="0"/>
              <a:t>accroître</a:t>
            </a:r>
            <a:r>
              <a:rPr lang="en-US" dirty="0" smtClean="0"/>
              <a:t> la </a:t>
            </a:r>
            <a:r>
              <a:rPr lang="en-US" dirty="0" err="1" smtClean="0"/>
              <a:t>valeur</a:t>
            </a:r>
            <a:r>
              <a:rPr lang="en-US" dirty="0" smtClean="0"/>
              <a:t> par </a:t>
            </a:r>
            <a:r>
              <a:rPr lang="en-US" dirty="0" err="1" smtClean="0"/>
              <a:t>défaut</a:t>
            </a:r>
            <a:r>
              <a:rPr lang="en-US" dirty="0" smtClean="0"/>
              <a:t>, </a:t>
            </a:r>
            <a:r>
              <a:rPr lang="en-US" dirty="0" err="1" smtClean="0"/>
              <a:t>suivez</a:t>
            </a:r>
            <a:r>
              <a:rPr lang="en-US" dirty="0" smtClean="0"/>
              <a:t> les </a:t>
            </a:r>
            <a:r>
              <a:rPr lang="en-US" dirty="0" err="1" smtClean="0"/>
              <a:t>étapes</a:t>
            </a:r>
            <a:r>
              <a:rPr lang="en-US" dirty="0" smtClean="0"/>
              <a:t> de la section </a:t>
            </a:r>
            <a:r>
              <a:rPr lang="en-US" dirty="0" smtClean="0">
                <a:hlinkClick r:id="rId3" tooltip="Pour demander une augmentation de limite pour les exécutions simultanées"/>
              </a:rPr>
              <a:t>Pour demander une augmentation de limite pour les exécutions simultanées</a:t>
            </a:r>
            <a:r>
              <a:rPr lang="en-US" dirty="0" smtClean="0"/>
              <a:t>.</a:t>
            </a:r>
          </a:p>
          <a:p>
            <a:r>
              <a:rPr lang="en-US" dirty="0" smtClean="0"/>
              <a:t>Tout </a:t>
            </a:r>
            <a:r>
              <a:rPr lang="en-US" dirty="0" err="1" smtClean="0"/>
              <a:t>appel</a:t>
            </a:r>
            <a:r>
              <a:rPr lang="en-US" dirty="0" smtClean="0"/>
              <a:t> qui </a:t>
            </a:r>
            <a:r>
              <a:rPr lang="en-US" dirty="0" err="1" smtClean="0"/>
              <a:t>dépasse</a:t>
            </a:r>
            <a:r>
              <a:rPr lang="en-US" dirty="0" smtClean="0"/>
              <a:t> la </a:t>
            </a:r>
            <a:r>
              <a:rPr lang="en-US" dirty="0" err="1" smtClean="0"/>
              <a:t>limite</a:t>
            </a:r>
            <a:r>
              <a:rPr lang="en-US" dirty="0" smtClean="0"/>
              <a:t> de </a:t>
            </a:r>
            <a:r>
              <a:rPr lang="en-US" dirty="0" err="1" smtClean="0"/>
              <a:t>sécurité</a:t>
            </a:r>
            <a:r>
              <a:rPr lang="en-US" dirty="0" smtClean="0"/>
              <a:t> des </a:t>
            </a:r>
            <a:r>
              <a:rPr lang="en-US" dirty="0" err="1" smtClean="0"/>
              <a:t>exécutions</a:t>
            </a:r>
            <a:r>
              <a:rPr lang="en-US" dirty="0" smtClean="0"/>
              <a:t> </a:t>
            </a:r>
            <a:r>
              <a:rPr lang="en-US" dirty="0" err="1" smtClean="0"/>
              <a:t>simultanées</a:t>
            </a:r>
            <a:r>
              <a:rPr lang="en-US" dirty="0" smtClean="0"/>
              <a:t> </a:t>
            </a:r>
            <a:r>
              <a:rPr lang="en-US" dirty="0" err="1" smtClean="0"/>
              <a:t>est</a:t>
            </a:r>
            <a:r>
              <a:rPr lang="en-US" dirty="0" smtClean="0"/>
              <a:t> </a:t>
            </a:r>
            <a:r>
              <a:rPr lang="en-US" dirty="0" err="1" smtClean="0"/>
              <a:t>bloqué</a:t>
            </a:r>
            <a:r>
              <a:rPr lang="en-US" dirty="0" smtClean="0"/>
              <a:t> et </a:t>
            </a:r>
            <a:r>
              <a:rPr lang="en-US" dirty="0" err="1" smtClean="0"/>
              <a:t>n'exécute</a:t>
            </a:r>
            <a:r>
              <a:rPr lang="en-US" dirty="0" smtClean="0"/>
              <a:t> pas </a:t>
            </a:r>
            <a:r>
              <a:rPr lang="en-US" dirty="0" err="1" smtClean="0"/>
              <a:t>votre</a:t>
            </a:r>
            <a:r>
              <a:rPr lang="en-US" dirty="0" smtClean="0"/>
              <a:t> </a:t>
            </a:r>
            <a:r>
              <a:rPr lang="en-US" dirty="0" err="1" smtClean="0"/>
              <a:t>fonction</a:t>
            </a:r>
            <a:r>
              <a:rPr lang="en-US" dirty="0" smtClean="0"/>
              <a:t>. </a:t>
            </a:r>
            <a:r>
              <a:rPr lang="en-US" dirty="0" err="1" smtClean="0"/>
              <a:t>Chaque</a:t>
            </a:r>
            <a:r>
              <a:rPr lang="en-US" dirty="0" smtClean="0"/>
              <a:t> </a:t>
            </a:r>
            <a:r>
              <a:rPr lang="en-US" dirty="0" err="1" smtClean="0"/>
              <a:t>appel</a:t>
            </a:r>
            <a:r>
              <a:rPr lang="en-US" dirty="0" smtClean="0"/>
              <a:t> </a:t>
            </a:r>
            <a:r>
              <a:rPr lang="en-US" dirty="0" err="1" smtClean="0"/>
              <a:t>restreint</a:t>
            </a:r>
            <a:r>
              <a:rPr lang="en-US" dirty="0" smtClean="0"/>
              <a:t> </a:t>
            </a:r>
            <a:r>
              <a:rPr lang="en-US" dirty="0" err="1" smtClean="0"/>
              <a:t>entraîne</a:t>
            </a:r>
            <a:r>
              <a:rPr lang="en-US" dirty="0" smtClean="0"/>
              <a:t> </a:t>
            </a:r>
            <a:r>
              <a:rPr lang="en-US" dirty="0" err="1" smtClean="0"/>
              <a:t>une</a:t>
            </a:r>
            <a:r>
              <a:rPr lang="en-US" dirty="0" smtClean="0"/>
              <a:t> augmentation de la </a:t>
            </a:r>
            <a:r>
              <a:rPr lang="en-US" dirty="0" err="1" smtClean="0"/>
              <a:t>métrique</a:t>
            </a:r>
            <a:r>
              <a:rPr lang="en-US" dirty="0" smtClean="0"/>
              <a:t> Throttles </a:t>
            </a:r>
            <a:r>
              <a:rPr lang="en-US" dirty="0" err="1" smtClean="0"/>
              <a:t>dans</a:t>
            </a:r>
            <a:r>
              <a:rPr lang="en-US" dirty="0" smtClean="0"/>
              <a:t> </a:t>
            </a:r>
            <a:r>
              <a:rPr lang="en-US" dirty="0" err="1" smtClean="0"/>
              <a:t>CloudWatch</a:t>
            </a:r>
            <a:r>
              <a:rPr lang="en-US" dirty="0" smtClean="0"/>
              <a:t> pour </a:t>
            </a:r>
            <a:r>
              <a:rPr lang="en-US" dirty="0" err="1" smtClean="0"/>
              <a:t>cette</a:t>
            </a:r>
            <a:r>
              <a:rPr lang="en-US" dirty="0" smtClean="0"/>
              <a:t> </a:t>
            </a:r>
            <a:r>
              <a:rPr lang="en-US" dirty="0" err="1" smtClean="0"/>
              <a:t>fonction</a:t>
            </a:r>
            <a:r>
              <a:rPr lang="en-US" dirty="0" smtClean="0"/>
              <a:t>. </a:t>
            </a:r>
          </a:p>
          <a:p>
            <a:endParaRPr lang="fr-FR" dirty="0" smtClean="0"/>
          </a:p>
          <a:p>
            <a:endParaRPr lang="fr-FR" dirty="0"/>
          </a:p>
        </p:txBody>
      </p:sp>
      <p:sp>
        <p:nvSpPr>
          <p:cNvPr id="4" name="Slide Number Placeholder 3"/>
          <p:cNvSpPr>
            <a:spLocks noGrp="1"/>
          </p:cNvSpPr>
          <p:nvPr>
            <p:ph type="sldNum" sz="quarter" idx="10"/>
          </p:nvPr>
        </p:nvSpPr>
        <p:spPr/>
        <p:txBody>
          <a:bodyPr/>
          <a:lstStyle/>
          <a:p>
            <a:fld id="{B782C702-11DB-4943-A2CE-4A29E394F037}" type="slidenum">
              <a:rPr lang="fr-FR" smtClean="0"/>
              <a:t>7</a:t>
            </a:fld>
            <a:endParaRPr lang="fr-FR"/>
          </a:p>
        </p:txBody>
      </p:sp>
    </p:spTree>
    <p:extLst>
      <p:ext uri="{BB962C8B-B14F-4D97-AF65-F5344CB8AC3E}">
        <p14:creationId xmlns:p14="http://schemas.microsoft.com/office/powerpoint/2010/main" val="12740782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Pour simplifier le </a:t>
            </a:r>
            <a:r>
              <a:rPr lang="en-US" dirty="0" err="1" smtClean="0"/>
              <a:t>processus</a:t>
            </a:r>
            <a:r>
              <a:rPr lang="en-US" dirty="0" smtClean="0"/>
              <a:t> de </a:t>
            </a:r>
            <a:r>
              <a:rPr lang="en-US" dirty="0" err="1" smtClean="0"/>
              <a:t>création</a:t>
            </a:r>
            <a:r>
              <a:rPr lang="en-US" dirty="0" smtClean="0"/>
              <a:t> d'un </a:t>
            </a:r>
            <a:r>
              <a:rPr lang="en-US" dirty="0" err="1" smtClean="0"/>
              <a:t>rôle</a:t>
            </a:r>
            <a:r>
              <a:rPr lang="en-US" dirty="0" smtClean="0"/>
              <a:t> </a:t>
            </a:r>
            <a:r>
              <a:rPr lang="en-US" dirty="0" err="1" smtClean="0"/>
              <a:t>d'exécution</a:t>
            </a:r>
            <a:r>
              <a:rPr lang="en-US" dirty="0" smtClean="0"/>
              <a:t>, AWS Lambda met </a:t>
            </a:r>
            <a:r>
              <a:rPr lang="en-US" dirty="0" err="1" smtClean="0"/>
              <a:t>à</a:t>
            </a:r>
            <a:r>
              <a:rPr lang="en-US" dirty="0" smtClean="0"/>
              <a:t> </a:t>
            </a:r>
            <a:r>
              <a:rPr lang="en-US" dirty="0" err="1" smtClean="0"/>
              <a:t>votre</a:t>
            </a:r>
            <a:r>
              <a:rPr lang="en-US" dirty="0" smtClean="0"/>
              <a:t> disposition les </a:t>
            </a:r>
            <a:r>
              <a:rPr lang="en-US" dirty="0" err="1" smtClean="0"/>
              <a:t>stratégies</a:t>
            </a:r>
            <a:r>
              <a:rPr lang="en-US" dirty="0" smtClean="0"/>
              <a:t> </a:t>
            </a:r>
            <a:r>
              <a:rPr lang="en-US" dirty="0" err="1" smtClean="0"/>
              <a:t>d'autorisations</a:t>
            </a:r>
            <a:r>
              <a:rPr lang="en-US" dirty="0" smtClean="0"/>
              <a:t> (</a:t>
            </a:r>
            <a:r>
              <a:rPr lang="en-US" dirty="0" err="1" smtClean="0"/>
              <a:t>prédéfinies</a:t>
            </a:r>
            <a:r>
              <a:rPr lang="en-US" dirty="0" smtClean="0"/>
              <a:t>) </a:t>
            </a:r>
            <a:r>
              <a:rPr lang="en-US" dirty="0" err="1" smtClean="0"/>
              <a:t>suivantes</a:t>
            </a:r>
            <a:r>
              <a:rPr lang="en-US" dirty="0" smtClean="0"/>
              <a:t>, </a:t>
            </a:r>
            <a:r>
              <a:rPr lang="en-US" dirty="0" err="1" smtClean="0"/>
              <a:t>gérées</a:t>
            </a:r>
            <a:r>
              <a:rPr lang="en-US" dirty="0" smtClean="0"/>
              <a:t> par AWS. </a:t>
            </a:r>
            <a:r>
              <a:rPr lang="en-US" dirty="0" err="1" smtClean="0"/>
              <a:t>Ces</a:t>
            </a:r>
            <a:r>
              <a:rPr lang="en-US" dirty="0" smtClean="0"/>
              <a:t> </a:t>
            </a:r>
            <a:r>
              <a:rPr lang="en-US" dirty="0" err="1" smtClean="0"/>
              <a:t>stratégies</a:t>
            </a:r>
            <a:r>
              <a:rPr lang="en-US" dirty="0" smtClean="0"/>
              <a:t> </a:t>
            </a:r>
            <a:r>
              <a:rPr lang="en-US" dirty="0" err="1" smtClean="0"/>
              <a:t>incluent</a:t>
            </a:r>
            <a:r>
              <a:rPr lang="en-US" dirty="0" smtClean="0"/>
              <a:t> des </a:t>
            </a:r>
            <a:r>
              <a:rPr lang="en-US" dirty="0" err="1" smtClean="0"/>
              <a:t>autorisations</a:t>
            </a:r>
            <a:r>
              <a:rPr lang="en-US" dirty="0" smtClean="0"/>
              <a:t> </a:t>
            </a:r>
            <a:r>
              <a:rPr lang="en-US" dirty="0" err="1" smtClean="0"/>
              <a:t>courantes</a:t>
            </a:r>
            <a:r>
              <a:rPr lang="en-US" dirty="0" smtClean="0"/>
              <a:t> pour des </a:t>
            </a:r>
            <a:r>
              <a:rPr lang="en-US" dirty="0" err="1" smtClean="0"/>
              <a:t>scénarios</a:t>
            </a:r>
            <a:r>
              <a:rPr lang="en-US" dirty="0" smtClean="0"/>
              <a:t> </a:t>
            </a:r>
            <a:r>
              <a:rPr lang="en-US" dirty="0" err="1" smtClean="0"/>
              <a:t>spécifiques</a:t>
            </a:r>
            <a:r>
              <a:rPr lang="en-US" dirty="0" smtClean="0"/>
              <a:t> :</a:t>
            </a:r>
          </a:p>
          <a:p>
            <a:r>
              <a:rPr lang="en-US" b="1" dirty="0" err="1" smtClean="0"/>
              <a:t>AWSLambdaBasicExecutionRole</a:t>
            </a:r>
            <a:r>
              <a:rPr lang="en-US" dirty="0" smtClean="0"/>
              <a:t> : </a:t>
            </a:r>
            <a:r>
              <a:rPr lang="en-US" dirty="0" err="1" smtClean="0"/>
              <a:t>accorde</a:t>
            </a:r>
            <a:r>
              <a:rPr lang="en-US" dirty="0" smtClean="0"/>
              <a:t> </a:t>
            </a:r>
            <a:r>
              <a:rPr lang="en-US" dirty="0" err="1" smtClean="0"/>
              <a:t>uniquement</a:t>
            </a:r>
            <a:r>
              <a:rPr lang="en-US" dirty="0" smtClean="0"/>
              <a:t> les </a:t>
            </a:r>
            <a:r>
              <a:rPr lang="en-US" dirty="0" err="1" smtClean="0"/>
              <a:t>autorisations</a:t>
            </a:r>
            <a:r>
              <a:rPr lang="en-US" dirty="0" smtClean="0"/>
              <a:t> </a:t>
            </a:r>
            <a:r>
              <a:rPr lang="en-US" dirty="0" err="1" smtClean="0"/>
              <a:t>requises</a:t>
            </a:r>
            <a:r>
              <a:rPr lang="en-US" dirty="0" smtClean="0"/>
              <a:t> pour les actions Amazon </a:t>
            </a:r>
            <a:r>
              <a:rPr lang="en-US" dirty="0" err="1" smtClean="0"/>
              <a:t>CloudWatch</a:t>
            </a:r>
            <a:r>
              <a:rPr lang="en-US" dirty="0" smtClean="0"/>
              <a:t> Logs </a:t>
            </a:r>
            <a:r>
              <a:rPr lang="en-US" dirty="0" err="1" smtClean="0"/>
              <a:t>d'écriture</a:t>
            </a:r>
            <a:r>
              <a:rPr lang="en-US" dirty="0" smtClean="0"/>
              <a:t> de </a:t>
            </a:r>
            <a:r>
              <a:rPr lang="en-US" dirty="0" err="1" smtClean="0"/>
              <a:t>journaux</a:t>
            </a:r>
            <a:r>
              <a:rPr lang="en-US" dirty="0" smtClean="0"/>
              <a:t>. </a:t>
            </a:r>
            <a:r>
              <a:rPr lang="en-US" dirty="0" err="1" smtClean="0"/>
              <a:t>Vous</a:t>
            </a:r>
            <a:r>
              <a:rPr lang="en-US" dirty="0" smtClean="0"/>
              <a:t> </a:t>
            </a:r>
            <a:r>
              <a:rPr lang="en-US" dirty="0" err="1" smtClean="0"/>
              <a:t>pouvez</a:t>
            </a:r>
            <a:r>
              <a:rPr lang="en-US" dirty="0" smtClean="0"/>
              <a:t> </a:t>
            </a:r>
            <a:r>
              <a:rPr lang="en-US" dirty="0" err="1" smtClean="0"/>
              <a:t>utiliser</a:t>
            </a:r>
            <a:r>
              <a:rPr lang="en-US" dirty="0" smtClean="0"/>
              <a:t> </a:t>
            </a:r>
            <a:r>
              <a:rPr lang="en-US" dirty="0" err="1" smtClean="0"/>
              <a:t>cette</a:t>
            </a:r>
            <a:r>
              <a:rPr lang="en-US" dirty="0" smtClean="0"/>
              <a:t> </a:t>
            </a:r>
            <a:r>
              <a:rPr lang="en-US" dirty="0" err="1" smtClean="0"/>
              <a:t>stratégie</a:t>
            </a:r>
            <a:r>
              <a:rPr lang="en-US" dirty="0" smtClean="0"/>
              <a:t> </a:t>
            </a:r>
            <a:r>
              <a:rPr lang="en-US" dirty="0" err="1" smtClean="0"/>
              <a:t>si</a:t>
            </a:r>
            <a:r>
              <a:rPr lang="en-US" dirty="0" smtClean="0"/>
              <a:t> la </a:t>
            </a:r>
            <a:r>
              <a:rPr lang="en-US" dirty="0" err="1" smtClean="0"/>
              <a:t>fonction</a:t>
            </a:r>
            <a:r>
              <a:rPr lang="en-US" dirty="0" smtClean="0"/>
              <a:t> Lambda </a:t>
            </a:r>
            <a:r>
              <a:rPr lang="en-US" dirty="0" err="1" smtClean="0"/>
              <a:t>n'accède</a:t>
            </a:r>
            <a:r>
              <a:rPr lang="en-US" dirty="0" smtClean="0"/>
              <a:t> </a:t>
            </a:r>
            <a:r>
              <a:rPr lang="en-US" dirty="0" err="1" smtClean="0"/>
              <a:t>à</a:t>
            </a:r>
            <a:r>
              <a:rPr lang="en-US" dirty="0" smtClean="0"/>
              <a:t> </a:t>
            </a:r>
            <a:r>
              <a:rPr lang="en-US" dirty="0" err="1" smtClean="0"/>
              <a:t>aucune</a:t>
            </a:r>
            <a:r>
              <a:rPr lang="en-US" dirty="0" smtClean="0"/>
              <a:t> </a:t>
            </a:r>
            <a:r>
              <a:rPr lang="en-US" dirty="0" err="1" smtClean="0"/>
              <a:t>autre</a:t>
            </a:r>
            <a:r>
              <a:rPr lang="en-US" dirty="0" smtClean="0"/>
              <a:t> </a:t>
            </a:r>
            <a:r>
              <a:rPr lang="en-US" dirty="0" err="1" smtClean="0"/>
              <a:t>ressource</a:t>
            </a:r>
            <a:r>
              <a:rPr lang="en-US" dirty="0" smtClean="0"/>
              <a:t> AWS que </a:t>
            </a:r>
            <a:r>
              <a:rPr lang="en-US" dirty="0" err="1" smtClean="0"/>
              <a:t>celle</a:t>
            </a:r>
            <a:r>
              <a:rPr lang="en-US" dirty="0" smtClean="0"/>
              <a:t> qui </a:t>
            </a:r>
            <a:r>
              <a:rPr lang="en-US" dirty="0" err="1" smtClean="0"/>
              <a:t>permet</a:t>
            </a:r>
            <a:r>
              <a:rPr lang="en-US" dirty="0" smtClean="0"/>
              <a:t> </a:t>
            </a:r>
            <a:r>
              <a:rPr lang="en-US" dirty="0" err="1" smtClean="0"/>
              <a:t>d'écrire</a:t>
            </a:r>
            <a:r>
              <a:rPr lang="en-US" dirty="0" smtClean="0"/>
              <a:t> des </a:t>
            </a:r>
            <a:r>
              <a:rPr lang="en-US" dirty="0" err="1" smtClean="0"/>
              <a:t>journaux</a:t>
            </a:r>
            <a:r>
              <a:rPr lang="en-US" dirty="0" smtClean="0"/>
              <a:t>. </a:t>
            </a:r>
          </a:p>
          <a:p>
            <a:r>
              <a:rPr lang="en-US" dirty="0" smtClean="0"/>
              <a:t> </a:t>
            </a:r>
          </a:p>
          <a:p>
            <a:r>
              <a:rPr lang="en-US" b="1" dirty="0" err="1" smtClean="0"/>
              <a:t>AWSLambdaKinesisExecutionRole</a:t>
            </a:r>
            <a:r>
              <a:rPr lang="en-US" dirty="0" smtClean="0"/>
              <a:t> : </a:t>
            </a:r>
            <a:r>
              <a:rPr lang="en-US" dirty="0" err="1" smtClean="0"/>
              <a:t>accorde</a:t>
            </a:r>
            <a:r>
              <a:rPr lang="en-US" dirty="0" smtClean="0"/>
              <a:t> les </a:t>
            </a:r>
            <a:r>
              <a:rPr lang="en-US" dirty="0" err="1" smtClean="0"/>
              <a:t>autorisations</a:t>
            </a:r>
            <a:r>
              <a:rPr lang="en-US" dirty="0" smtClean="0"/>
              <a:t> </a:t>
            </a:r>
            <a:r>
              <a:rPr lang="en-US" dirty="0" err="1" smtClean="0"/>
              <a:t>requises</a:t>
            </a:r>
            <a:r>
              <a:rPr lang="en-US" dirty="0" smtClean="0"/>
              <a:t> pour les actions Amazon Kinesis Streams et </a:t>
            </a:r>
            <a:r>
              <a:rPr lang="en-US" dirty="0" err="1" smtClean="0"/>
              <a:t>CloudWatch</a:t>
            </a:r>
            <a:r>
              <a:rPr lang="en-US" dirty="0" smtClean="0"/>
              <a:t> Logs. Si </a:t>
            </a:r>
            <a:r>
              <a:rPr lang="en-US" dirty="0" err="1" smtClean="0"/>
              <a:t>vous</a:t>
            </a:r>
            <a:r>
              <a:rPr lang="en-US" dirty="0" smtClean="0"/>
              <a:t> </a:t>
            </a:r>
            <a:r>
              <a:rPr lang="en-US" dirty="0" err="1" smtClean="0"/>
              <a:t>écrivez</a:t>
            </a:r>
            <a:r>
              <a:rPr lang="en-US" dirty="0" smtClean="0"/>
              <a:t> </a:t>
            </a:r>
            <a:r>
              <a:rPr lang="en-US" dirty="0" err="1" smtClean="0"/>
              <a:t>une</a:t>
            </a:r>
            <a:r>
              <a:rPr lang="en-US" dirty="0" smtClean="0"/>
              <a:t> </a:t>
            </a:r>
            <a:r>
              <a:rPr lang="en-US" dirty="0" err="1" smtClean="0"/>
              <a:t>fonction</a:t>
            </a:r>
            <a:r>
              <a:rPr lang="en-US" dirty="0" smtClean="0"/>
              <a:t> Lambda de </a:t>
            </a:r>
            <a:r>
              <a:rPr lang="en-US" dirty="0" err="1" smtClean="0"/>
              <a:t>sorte</a:t>
            </a:r>
            <a:r>
              <a:rPr lang="en-US" dirty="0" smtClean="0"/>
              <a:t> </a:t>
            </a:r>
            <a:r>
              <a:rPr lang="en-US" dirty="0" err="1" smtClean="0"/>
              <a:t>qu'elle</a:t>
            </a:r>
            <a:r>
              <a:rPr lang="en-US" dirty="0" smtClean="0"/>
              <a:t> </a:t>
            </a:r>
            <a:r>
              <a:rPr lang="en-US" dirty="0" err="1" smtClean="0"/>
              <a:t>traite</a:t>
            </a:r>
            <a:r>
              <a:rPr lang="en-US" dirty="0" smtClean="0"/>
              <a:t> les </a:t>
            </a:r>
            <a:r>
              <a:rPr lang="en-US" dirty="0" err="1" smtClean="0"/>
              <a:t>événements</a:t>
            </a:r>
            <a:r>
              <a:rPr lang="en-US" dirty="0" smtClean="0"/>
              <a:t> de flux Amazon Kinesis, </a:t>
            </a:r>
            <a:r>
              <a:rPr lang="en-US" dirty="0" err="1" smtClean="0"/>
              <a:t>vous</a:t>
            </a:r>
            <a:r>
              <a:rPr lang="en-US" dirty="0" smtClean="0"/>
              <a:t> </a:t>
            </a:r>
            <a:r>
              <a:rPr lang="en-US" dirty="0" err="1" smtClean="0"/>
              <a:t>pouvez</a:t>
            </a:r>
            <a:r>
              <a:rPr lang="en-US" dirty="0" smtClean="0"/>
              <a:t> y </a:t>
            </a:r>
            <a:r>
              <a:rPr lang="en-US" dirty="0" err="1" smtClean="0"/>
              <a:t>associer</a:t>
            </a:r>
            <a:r>
              <a:rPr lang="en-US" dirty="0" smtClean="0"/>
              <a:t> </a:t>
            </a:r>
            <a:r>
              <a:rPr lang="en-US" dirty="0" err="1" smtClean="0"/>
              <a:t>cette</a:t>
            </a:r>
            <a:r>
              <a:rPr lang="en-US" dirty="0" smtClean="0"/>
              <a:t> </a:t>
            </a:r>
            <a:r>
              <a:rPr lang="en-US" dirty="0" err="1" smtClean="0"/>
              <a:t>stratégie</a:t>
            </a:r>
            <a:r>
              <a:rPr lang="en-US" dirty="0" smtClean="0"/>
              <a:t> </a:t>
            </a:r>
            <a:r>
              <a:rPr lang="en-US" dirty="0" err="1" smtClean="0"/>
              <a:t>d'autorisations</a:t>
            </a:r>
            <a:r>
              <a:rPr lang="en-US" dirty="0" smtClean="0"/>
              <a:t>.</a:t>
            </a:r>
          </a:p>
          <a:p>
            <a:r>
              <a:rPr lang="en-US" dirty="0" smtClean="0"/>
              <a:t> </a:t>
            </a:r>
          </a:p>
          <a:p>
            <a:r>
              <a:rPr lang="en-US" b="1" dirty="0" err="1" smtClean="0"/>
              <a:t>AWSLambdaDynamoDBExecutionRole</a:t>
            </a:r>
            <a:r>
              <a:rPr lang="en-US" dirty="0" smtClean="0"/>
              <a:t> : </a:t>
            </a:r>
            <a:r>
              <a:rPr lang="en-US" dirty="0" err="1" smtClean="0"/>
              <a:t>accorde</a:t>
            </a:r>
            <a:r>
              <a:rPr lang="en-US" dirty="0" smtClean="0"/>
              <a:t> les </a:t>
            </a:r>
            <a:r>
              <a:rPr lang="en-US" dirty="0" err="1" smtClean="0"/>
              <a:t>autorisations</a:t>
            </a:r>
            <a:r>
              <a:rPr lang="en-US" dirty="0" smtClean="0"/>
              <a:t> </a:t>
            </a:r>
            <a:r>
              <a:rPr lang="en-US" dirty="0" err="1" smtClean="0"/>
              <a:t>requises</a:t>
            </a:r>
            <a:r>
              <a:rPr lang="en-US" dirty="0" smtClean="0"/>
              <a:t> pour les actions </a:t>
            </a:r>
            <a:r>
              <a:rPr lang="en-US" dirty="0" err="1" smtClean="0"/>
              <a:t>DynamoDB</a:t>
            </a:r>
            <a:r>
              <a:rPr lang="en-US" dirty="0" smtClean="0"/>
              <a:t> Streams et </a:t>
            </a:r>
            <a:r>
              <a:rPr lang="en-US" dirty="0" err="1" smtClean="0"/>
              <a:t>CloudWatch</a:t>
            </a:r>
            <a:r>
              <a:rPr lang="en-US" dirty="0" smtClean="0"/>
              <a:t> Logs. Si </a:t>
            </a:r>
            <a:r>
              <a:rPr lang="en-US" dirty="0" err="1" smtClean="0"/>
              <a:t>vous</a:t>
            </a:r>
            <a:r>
              <a:rPr lang="en-US" dirty="0" smtClean="0"/>
              <a:t> </a:t>
            </a:r>
            <a:r>
              <a:rPr lang="en-US" dirty="0" err="1" smtClean="0"/>
              <a:t>écrivez</a:t>
            </a:r>
            <a:r>
              <a:rPr lang="en-US" dirty="0" smtClean="0"/>
              <a:t> </a:t>
            </a:r>
            <a:r>
              <a:rPr lang="en-US" dirty="0" err="1" smtClean="0"/>
              <a:t>une</a:t>
            </a:r>
            <a:r>
              <a:rPr lang="en-US" dirty="0" smtClean="0"/>
              <a:t> </a:t>
            </a:r>
            <a:r>
              <a:rPr lang="en-US" dirty="0" err="1" smtClean="0"/>
              <a:t>fonction</a:t>
            </a:r>
            <a:r>
              <a:rPr lang="en-US" dirty="0" smtClean="0"/>
              <a:t> Lambda de </a:t>
            </a:r>
            <a:r>
              <a:rPr lang="en-US" dirty="0" err="1" smtClean="0"/>
              <a:t>sorte</a:t>
            </a:r>
            <a:r>
              <a:rPr lang="en-US" dirty="0" smtClean="0"/>
              <a:t> </a:t>
            </a:r>
            <a:r>
              <a:rPr lang="en-US" dirty="0" err="1" smtClean="0"/>
              <a:t>qu'elle</a:t>
            </a:r>
            <a:r>
              <a:rPr lang="en-US" dirty="0" smtClean="0"/>
              <a:t> </a:t>
            </a:r>
            <a:r>
              <a:rPr lang="en-US" dirty="0" err="1" smtClean="0"/>
              <a:t>traite</a:t>
            </a:r>
            <a:r>
              <a:rPr lang="en-US" dirty="0" smtClean="0"/>
              <a:t> les </a:t>
            </a:r>
            <a:r>
              <a:rPr lang="en-US" dirty="0" err="1" smtClean="0"/>
              <a:t>événements</a:t>
            </a:r>
            <a:r>
              <a:rPr lang="en-US" dirty="0" smtClean="0"/>
              <a:t> de flux </a:t>
            </a:r>
            <a:r>
              <a:rPr lang="en-US" dirty="0" err="1" smtClean="0"/>
              <a:t>DynamoDB</a:t>
            </a:r>
            <a:r>
              <a:rPr lang="en-US" dirty="0" smtClean="0"/>
              <a:t>, </a:t>
            </a:r>
            <a:r>
              <a:rPr lang="en-US" dirty="0" err="1" smtClean="0"/>
              <a:t>vous</a:t>
            </a:r>
            <a:r>
              <a:rPr lang="en-US" dirty="0" smtClean="0"/>
              <a:t> </a:t>
            </a:r>
            <a:r>
              <a:rPr lang="en-US" dirty="0" err="1" smtClean="0"/>
              <a:t>pouvez</a:t>
            </a:r>
            <a:r>
              <a:rPr lang="en-US" dirty="0" smtClean="0"/>
              <a:t> y </a:t>
            </a:r>
            <a:r>
              <a:rPr lang="en-US" dirty="0" err="1" smtClean="0"/>
              <a:t>associer</a:t>
            </a:r>
            <a:r>
              <a:rPr lang="en-US" dirty="0" smtClean="0"/>
              <a:t> </a:t>
            </a:r>
            <a:r>
              <a:rPr lang="en-US" dirty="0" err="1" smtClean="0"/>
              <a:t>cette</a:t>
            </a:r>
            <a:r>
              <a:rPr lang="en-US" dirty="0" smtClean="0"/>
              <a:t> </a:t>
            </a:r>
            <a:r>
              <a:rPr lang="en-US" dirty="0" err="1" smtClean="0"/>
              <a:t>stratégie</a:t>
            </a:r>
            <a:r>
              <a:rPr lang="en-US" dirty="0" smtClean="0"/>
              <a:t> </a:t>
            </a:r>
            <a:r>
              <a:rPr lang="en-US" dirty="0" err="1" smtClean="0"/>
              <a:t>d'autorisations</a:t>
            </a:r>
            <a:r>
              <a:rPr lang="en-US" dirty="0" smtClean="0"/>
              <a:t>.</a:t>
            </a:r>
          </a:p>
          <a:p>
            <a:r>
              <a:rPr lang="en-US" dirty="0" smtClean="0"/>
              <a:t> </a:t>
            </a:r>
          </a:p>
          <a:p>
            <a:r>
              <a:rPr lang="en-US" b="1" dirty="0" err="1" smtClean="0"/>
              <a:t>AWSLambdaVPCAccessExecutionRole</a:t>
            </a:r>
            <a:r>
              <a:rPr lang="en-US" dirty="0" smtClean="0"/>
              <a:t> : accorder les </a:t>
            </a:r>
            <a:r>
              <a:rPr lang="en-US" dirty="0" err="1" smtClean="0"/>
              <a:t>autorisations</a:t>
            </a:r>
            <a:r>
              <a:rPr lang="en-US" dirty="0" smtClean="0"/>
              <a:t> </a:t>
            </a:r>
            <a:r>
              <a:rPr lang="en-US" dirty="0" err="1" smtClean="0"/>
              <a:t>requises</a:t>
            </a:r>
            <a:r>
              <a:rPr lang="en-US" dirty="0" smtClean="0"/>
              <a:t> pour les actions (Amazon EC2) Amazon Elastic Compute Cloud </a:t>
            </a:r>
            <a:r>
              <a:rPr lang="en-US" dirty="0" err="1" smtClean="0"/>
              <a:t>afin</a:t>
            </a:r>
            <a:r>
              <a:rPr lang="en-US" dirty="0" smtClean="0"/>
              <a:t> de </a:t>
            </a:r>
            <a:r>
              <a:rPr lang="en-US" dirty="0" err="1" smtClean="0"/>
              <a:t>gérer</a:t>
            </a:r>
            <a:r>
              <a:rPr lang="en-US" dirty="0" smtClean="0"/>
              <a:t> les interfaces </a:t>
            </a:r>
            <a:r>
              <a:rPr lang="en-US" dirty="0" err="1" smtClean="0"/>
              <a:t>réseau</a:t>
            </a:r>
            <a:r>
              <a:rPr lang="en-US" dirty="0" smtClean="0"/>
              <a:t> Elastic (ENI). Si </a:t>
            </a:r>
            <a:r>
              <a:rPr lang="en-US" dirty="0" err="1" smtClean="0"/>
              <a:t>vous</a:t>
            </a:r>
            <a:r>
              <a:rPr lang="en-US" dirty="0" smtClean="0"/>
              <a:t> </a:t>
            </a:r>
            <a:r>
              <a:rPr lang="en-US" dirty="0" err="1" smtClean="0"/>
              <a:t>écrivez</a:t>
            </a:r>
            <a:r>
              <a:rPr lang="en-US" dirty="0" smtClean="0"/>
              <a:t> </a:t>
            </a:r>
            <a:r>
              <a:rPr lang="en-US" dirty="0" err="1" smtClean="0"/>
              <a:t>une</a:t>
            </a:r>
            <a:r>
              <a:rPr lang="en-US" dirty="0" smtClean="0"/>
              <a:t> </a:t>
            </a:r>
            <a:r>
              <a:rPr lang="en-US" dirty="0" err="1" smtClean="0"/>
              <a:t>fonction</a:t>
            </a:r>
            <a:r>
              <a:rPr lang="en-US" dirty="0" smtClean="0"/>
              <a:t> Lambda pour </a:t>
            </a:r>
            <a:r>
              <a:rPr lang="en-US" dirty="0" err="1" smtClean="0"/>
              <a:t>accéder</a:t>
            </a:r>
            <a:r>
              <a:rPr lang="en-US" dirty="0" smtClean="0"/>
              <a:t> aux </a:t>
            </a:r>
            <a:r>
              <a:rPr lang="en-US" dirty="0" err="1" smtClean="0"/>
              <a:t>ressources</a:t>
            </a:r>
            <a:r>
              <a:rPr lang="en-US" dirty="0" smtClean="0"/>
              <a:t> d'un VPC </a:t>
            </a:r>
            <a:r>
              <a:rPr lang="en-US" dirty="0" err="1" smtClean="0"/>
              <a:t>dans</a:t>
            </a:r>
            <a:r>
              <a:rPr lang="en-US" dirty="0" smtClean="0"/>
              <a:t> le service Amazon Virtual Private Cloud (Amazon VPC), </a:t>
            </a:r>
            <a:r>
              <a:rPr lang="en-US" dirty="0" err="1" smtClean="0"/>
              <a:t>vous</a:t>
            </a:r>
            <a:r>
              <a:rPr lang="en-US" dirty="0" smtClean="0"/>
              <a:t> </a:t>
            </a:r>
            <a:r>
              <a:rPr lang="en-US" dirty="0" err="1" smtClean="0"/>
              <a:t>pouvez</a:t>
            </a:r>
            <a:r>
              <a:rPr lang="en-US" dirty="0" smtClean="0"/>
              <a:t> y </a:t>
            </a:r>
            <a:r>
              <a:rPr lang="en-US" dirty="0" err="1" smtClean="0"/>
              <a:t>associer</a:t>
            </a:r>
            <a:r>
              <a:rPr lang="en-US" dirty="0" smtClean="0"/>
              <a:t> </a:t>
            </a:r>
            <a:r>
              <a:rPr lang="en-US" dirty="0" err="1" smtClean="0"/>
              <a:t>cette</a:t>
            </a:r>
            <a:r>
              <a:rPr lang="en-US" dirty="0" smtClean="0"/>
              <a:t> </a:t>
            </a:r>
            <a:r>
              <a:rPr lang="en-US" dirty="0" err="1" smtClean="0"/>
              <a:t>stratégie</a:t>
            </a:r>
            <a:r>
              <a:rPr lang="en-US" dirty="0" smtClean="0"/>
              <a:t> </a:t>
            </a:r>
            <a:r>
              <a:rPr lang="en-US" dirty="0" err="1" smtClean="0"/>
              <a:t>d'autorisations</a:t>
            </a:r>
            <a:r>
              <a:rPr lang="en-US" dirty="0" smtClean="0"/>
              <a:t>. </a:t>
            </a:r>
            <a:r>
              <a:rPr lang="en-US" dirty="0" err="1" smtClean="0"/>
              <a:t>Cette</a:t>
            </a:r>
            <a:r>
              <a:rPr lang="en-US" dirty="0" smtClean="0"/>
              <a:t> </a:t>
            </a:r>
            <a:r>
              <a:rPr lang="en-US" dirty="0" err="1" smtClean="0"/>
              <a:t>stratégie</a:t>
            </a:r>
            <a:r>
              <a:rPr lang="en-US" dirty="0" smtClean="0"/>
              <a:t> </a:t>
            </a:r>
            <a:r>
              <a:rPr lang="en-US" dirty="0" err="1" smtClean="0"/>
              <a:t>accorde</a:t>
            </a:r>
            <a:r>
              <a:rPr lang="en-US" dirty="0" smtClean="0"/>
              <a:t> </a:t>
            </a:r>
            <a:r>
              <a:rPr lang="en-US" dirty="0" err="1" smtClean="0"/>
              <a:t>également</a:t>
            </a:r>
            <a:r>
              <a:rPr lang="en-US" dirty="0" smtClean="0"/>
              <a:t> les </a:t>
            </a:r>
            <a:r>
              <a:rPr lang="en-US" dirty="0" err="1" smtClean="0"/>
              <a:t>autorisations</a:t>
            </a:r>
            <a:r>
              <a:rPr lang="en-US" dirty="0" smtClean="0"/>
              <a:t> </a:t>
            </a:r>
            <a:r>
              <a:rPr lang="en-US" dirty="0" err="1" smtClean="0"/>
              <a:t>requises</a:t>
            </a:r>
            <a:r>
              <a:rPr lang="en-US" dirty="0" smtClean="0"/>
              <a:t> pour les actions </a:t>
            </a:r>
            <a:r>
              <a:rPr lang="en-US" dirty="0" err="1" smtClean="0"/>
              <a:t>CloudWatch</a:t>
            </a:r>
            <a:r>
              <a:rPr lang="en-US" dirty="0" smtClean="0"/>
              <a:t> Logs </a:t>
            </a:r>
            <a:r>
              <a:rPr lang="en-US" dirty="0" err="1" smtClean="0"/>
              <a:t>d'écriture</a:t>
            </a:r>
            <a:r>
              <a:rPr lang="en-US" dirty="0" smtClean="0"/>
              <a:t> de </a:t>
            </a:r>
            <a:r>
              <a:rPr lang="en-US" dirty="0" err="1" smtClean="0"/>
              <a:t>journaux</a:t>
            </a:r>
            <a:r>
              <a:rPr lang="en-US" dirty="0" smtClean="0"/>
              <a:t>.</a:t>
            </a:r>
          </a:p>
          <a:p>
            <a:r>
              <a:rPr lang="en-US" dirty="0" err="1" smtClean="0"/>
              <a:t>Vous</a:t>
            </a:r>
            <a:r>
              <a:rPr lang="en-US" dirty="0" smtClean="0"/>
              <a:t> </a:t>
            </a:r>
            <a:r>
              <a:rPr lang="en-US" dirty="0" err="1" smtClean="0"/>
              <a:t>pouvez</a:t>
            </a:r>
            <a:r>
              <a:rPr lang="en-US" dirty="0" smtClean="0"/>
              <a:t> </a:t>
            </a:r>
            <a:r>
              <a:rPr lang="en-US" dirty="0" err="1" smtClean="0"/>
              <a:t>trouver</a:t>
            </a:r>
            <a:r>
              <a:rPr lang="en-US" dirty="0" smtClean="0"/>
              <a:t> </a:t>
            </a:r>
            <a:r>
              <a:rPr lang="en-US" dirty="0" err="1" smtClean="0"/>
              <a:t>ces</a:t>
            </a:r>
            <a:r>
              <a:rPr lang="en-US" dirty="0" smtClean="0"/>
              <a:t> </a:t>
            </a:r>
            <a:r>
              <a:rPr lang="en-US" dirty="0" err="1" smtClean="0"/>
              <a:t>stratégies</a:t>
            </a:r>
            <a:r>
              <a:rPr lang="en-US" dirty="0" smtClean="0"/>
              <a:t> </a:t>
            </a:r>
            <a:r>
              <a:rPr lang="en-US" dirty="0" err="1" smtClean="0"/>
              <a:t>d'autorisations</a:t>
            </a:r>
            <a:r>
              <a:rPr lang="en-US" dirty="0" smtClean="0"/>
              <a:t> </a:t>
            </a:r>
            <a:r>
              <a:rPr lang="en-US" dirty="0" err="1" smtClean="0"/>
              <a:t>gérées</a:t>
            </a:r>
            <a:r>
              <a:rPr lang="en-US" dirty="0" smtClean="0"/>
              <a:t> par AWS </a:t>
            </a:r>
            <a:r>
              <a:rPr lang="en-US" dirty="0" err="1" smtClean="0"/>
              <a:t>dans</a:t>
            </a:r>
            <a:r>
              <a:rPr lang="en-US" dirty="0" smtClean="0"/>
              <a:t> la console IAM. </a:t>
            </a:r>
            <a:r>
              <a:rPr lang="en-US" dirty="0" err="1" smtClean="0"/>
              <a:t>Recherchez</a:t>
            </a:r>
            <a:r>
              <a:rPr lang="en-US" dirty="0" smtClean="0"/>
              <a:t> </a:t>
            </a:r>
            <a:r>
              <a:rPr lang="en-US" dirty="0" err="1" smtClean="0"/>
              <a:t>ces</a:t>
            </a:r>
            <a:r>
              <a:rPr lang="en-US" dirty="0" smtClean="0"/>
              <a:t> </a:t>
            </a:r>
            <a:r>
              <a:rPr lang="en-US" dirty="0" err="1" smtClean="0"/>
              <a:t>stratégies</a:t>
            </a:r>
            <a:r>
              <a:rPr lang="en-US" dirty="0" smtClean="0"/>
              <a:t> pour </a:t>
            </a:r>
            <a:r>
              <a:rPr lang="en-US" dirty="0" err="1" smtClean="0"/>
              <a:t>voir</a:t>
            </a:r>
            <a:r>
              <a:rPr lang="en-US" dirty="0" smtClean="0"/>
              <a:t> les </a:t>
            </a:r>
            <a:r>
              <a:rPr lang="en-US" dirty="0" err="1" smtClean="0"/>
              <a:t>autorisations</a:t>
            </a:r>
            <a:r>
              <a:rPr lang="en-US" dirty="0" smtClean="0"/>
              <a:t> </a:t>
            </a:r>
            <a:r>
              <a:rPr lang="en-US" dirty="0" err="1" smtClean="0"/>
              <a:t>qu'elles</a:t>
            </a:r>
            <a:r>
              <a:rPr lang="en-US" dirty="0" smtClean="0"/>
              <a:t> </a:t>
            </a:r>
            <a:r>
              <a:rPr lang="en-US" dirty="0" err="1" smtClean="0"/>
              <a:t>accordent</a:t>
            </a:r>
            <a:r>
              <a:rPr lang="en-US" dirty="0" smtClean="0"/>
              <a:t>.</a:t>
            </a:r>
          </a:p>
          <a:p>
            <a:endParaRPr lang="fr-FR" dirty="0"/>
          </a:p>
        </p:txBody>
      </p:sp>
      <p:sp>
        <p:nvSpPr>
          <p:cNvPr id="4" name="Slide Number Placeholder 3"/>
          <p:cNvSpPr>
            <a:spLocks noGrp="1"/>
          </p:cNvSpPr>
          <p:nvPr>
            <p:ph type="sldNum" sz="quarter" idx="10"/>
          </p:nvPr>
        </p:nvSpPr>
        <p:spPr/>
        <p:txBody>
          <a:bodyPr/>
          <a:lstStyle/>
          <a:p>
            <a:fld id="{B782C702-11DB-4943-A2CE-4A29E394F037}" type="slidenum">
              <a:rPr lang="fr-FR" smtClean="0"/>
              <a:t>8</a:t>
            </a:fld>
            <a:endParaRPr lang="fr-FR"/>
          </a:p>
        </p:txBody>
      </p:sp>
    </p:spTree>
    <p:extLst>
      <p:ext uri="{BB962C8B-B14F-4D97-AF65-F5344CB8AC3E}">
        <p14:creationId xmlns:p14="http://schemas.microsoft.com/office/powerpoint/2010/main" val="7945249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b="1" dirty="0" smtClean="0"/>
              <a:t>VERSION</a:t>
            </a:r>
          </a:p>
          <a:p>
            <a:r>
              <a:rPr lang="fr-FR" dirty="0" smtClean="0"/>
              <a:t>Les versions publiées sont immuables. Autrement dit, vous ne pouvez pas modifier le code ni les informations de configuration associées à une version</a:t>
            </a:r>
          </a:p>
          <a:p>
            <a:endParaRPr lang="fr-FR" dirty="0" smtClean="0"/>
          </a:p>
          <a:p>
            <a:r>
              <a:rPr lang="fr-FR" dirty="0" smtClean="0"/>
              <a:t>Numéro de version : chaque fois que vous publiez une version, AWS Lambda copie la version $LATEST (code et informations de configuration) afin de créer une nouvelle version. Lorsque vous publiez des versions supplémentaires, AWS Lambda attribue un numéro de séquence croissant aux versions, même si la fonction a été supprimée et recréée. Les numéros de version ne sont jamais réutilisés, même pour une fonction qui a été supprimée et recréée. </a:t>
            </a:r>
          </a:p>
          <a:p>
            <a:endParaRPr lang="fr-FR" dirty="0" smtClean="0"/>
          </a:p>
          <a:p>
            <a:r>
              <a:rPr lang="fr-FR" dirty="0" smtClean="0"/>
              <a:t>Les options suivantes s'offrent à vous pour publier une nouvelle version lorsque vous mettez à jour le code de la fonction Lambda :</a:t>
            </a:r>
          </a:p>
          <a:p>
            <a:r>
              <a:rPr lang="fr-FR" b="1" dirty="0" smtClean="0"/>
              <a:t> -- Publier une version dans la même requête de mise à jour du code</a:t>
            </a:r>
            <a:r>
              <a:rPr lang="fr-FR" dirty="0" smtClean="0"/>
              <a:t> : utilisez l'API </a:t>
            </a:r>
            <a:r>
              <a:rPr lang="fr-FR" dirty="0" err="1" smtClean="0"/>
              <a:t>UpdateFunctionCode</a:t>
            </a:r>
            <a:r>
              <a:rPr lang="fr-FR" dirty="0" smtClean="0"/>
              <a:t> (approche recommandée).</a:t>
            </a:r>
          </a:p>
          <a:p>
            <a:r>
              <a:rPr lang="fr-FR" b="1" dirty="0" smtClean="0"/>
              <a:t> --</a:t>
            </a:r>
            <a:r>
              <a:rPr lang="fr-FR" b="1" baseline="0" dirty="0" smtClean="0"/>
              <a:t> </a:t>
            </a:r>
            <a:r>
              <a:rPr lang="fr-FR" b="1" dirty="0" smtClean="0"/>
              <a:t>Commencer par mettre à jour le code, puis publier explicitement une version</a:t>
            </a:r>
            <a:r>
              <a:rPr lang="fr-FR" dirty="0" smtClean="0"/>
              <a:t> : utilisez l'API </a:t>
            </a:r>
            <a:r>
              <a:rPr lang="fr-FR" dirty="0" err="1" smtClean="0"/>
              <a:t>PublishVersion</a:t>
            </a:r>
            <a:r>
              <a:rPr lang="fr-FR" dirty="0" smtClean="0"/>
              <a:t>.</a:t>
            </a:r>
          </a:p>
          <a:p>
            <a:endParaRPr lang="fr-FR" dirty="0" smtClean="0"/>
          </a:p>
          <a:p>
            <a:r>
              <a:rPr lang="fr-FR" dirty="0" smtClean="0"/>
              <a:t>Supprimer une fonction en</a:t>
            </a:r>
            <a:r>
              <a:rPr lang="fr-FR" baseline="0" dirty="0" smtClean="0"/>
              <a:t> précisant le numéro de version. Si alias dépend alors sup échoue. Impossible de supprimer $LATEST</a:t>
            </a:r>
          </a:p>
          <a:p>
            <a:r>
              <a:rPr lang="fr-FR" baseline="0" dirty="0" smtClean="0"/>
              <a:t>Pour supprimer la lambda et toutes les versions et alias, omettre le </a:t>
            </a:r>
            <a:r>
              <a:rPr lang="fr-FR" baseline="0" dirty="0" err="1" smtClean="0"/>
              <a:t>num</a:t>
            </a:r>
            <a:r>
              <a:rPr lang="fr-FR" baseline="0" dirty="0" smtClean="0"/>
              <a:t> de version</a:t>
            </a:r>
            <a:endParaRPr lang="fr-FR" dirty="0" smtClean="0"/>
          </a:p>
          <a:p>
            <a:endParaRPr lang="fr-FR" dirty="0" smtClean="0"/>
          </a:p>
          <a:p>
            <a:r>
              <a:rPr lang="fr-FR" b="1" dirty="0" smtClean="0"/>
              <a:t>ALIAS</a:t>
            </a:r>
          </a:p>
          <a:p>
            <a:r>
              <a:rPr lang="fr-FR" dirty="0" smtClean="0"/>
              <a:t>Du point de vue conceptuel, un alias AWS Lambda est un pointeur vers une version de fonction Lambda spécifique, mais il s'agit également d'une ressource similaire à une fonction Lambda. Chaque alias possède un ARN unique. Chaque alias utilise un ARN pour la fonction vers laquelle il pointe (notez qu'un alias peut uniquement renvoyer vers une version, pas vers un autre alias). Contrairement aux versions, qui sont irréversibles, les alias peuvent être modifiés et mis à jour de sorte à pointer vers des versions différentes.</a:t>
            </a:r>
          </a:p>
          <a:p>
            <a:endParaRPr lang="fr-FR" b="1" dirty="0" smtClean="0"/>
          </a:p>
          <a:p>
            <a:r>
              <a:rPr lang="fr-FR" dirty="0" smtClean="0"/>
              <a:t>Si une fonction Lambda est une ressource, vous pouvez considérer un alias AWS Lambda comme étant l'une des sous-ressources qui lui est associée. a l'instar de toutes les autres ressources AWS, ils possèdent un Amazon Resource Name (ARN) unique. Supprimer</a:t>
            </a:r>
            <a:r>
              <a:rPr lang="fr-FR" baseline="0" dirty="0" smtClean="0"/>
              <a:t> une lambda supprime ces alias et ces versions.</a:t>
            </a:r>
            <a:endParaRPr lang="fr-FR" dirty="0" smtClean="0"/>
          </a:p>
          <a:p>
            <a:r>
              <a:rPr lang="fr-FR" dirty="0" smtClean="0"/>
              <a:t>Alias : code + config + trigger</a:t>
            </a:r>
          </a:p>
          <a:p>
            <a:endParaRPr lang="fr-FR" dirty="0" smtClean="0"/>
          </a:p>
          <a:p>
            <a:endParaRPr lang="fr-FR" dirty="0" smtClean="0"/>
          </a:p>
          <a:p>
            <a:r>
              <a:rPr lang="fr-FR" dirty="0" smtClean="0"/>
              <a:t>Dans le model push</a:t>
            </a:r>
            <a:r>
              <a:rPr lang="fr-FR" baseline="0" dirty="0" smtClean="0"/>
              <a:t> l</a:t>
            </a:r>
            <a:r>
              <a:rPr lang="fr-FR" dirty="0" smtClean="0"/>
              <a:t>es sources d'événements (par exemple, Amazon S3 et les applications personnalisées) peuvent appeler les versions de fonction Lambda tant que vous accordez à ces sources d'événements les autorisations nécessaires. sachez que l'autorisation que vous accordez s'applique uniquement à l'ARN utilisé dans la requête d'ajout de cette autorisation :</a:t>
            </a:r>
          </a:p>
          <a:p>
            <a:endParaRPr lang="fr-FR" dirty="0" smtClean="0"/>
          </a:p>
          <a:p>
            <a:r>
              <a:rPr lang="fr-FR" dirty="0" smtClean="0"/>
              <a:t># Création d’un alias DEV pointant sur $LATEST</a:t>
            </a:r>
          </a:p>
          <a:p>
            <a:pPr marL="0" marR="0" indent="0" algn="l" defTabSz="914400" rtl="0" eaLnBrk="1" fontAlgn="auto" latinLnBrk="0" hangingPunct="1">
              <a:lnSpc>
                <a:spcPct val="100000"/>
              </a:lnSpc>
              <a:spcBef>
                <a:spcPts val="0"/>
              </a:spcBef>
              <a:spcAft>
                <a:spcPts val="0"/>
              </a:spcAft>
              <a:buClrTx/>
              <a:buSzTx/>
              <a:buFontTx/>
              <a:buNone/>
              <a:tabLst/>
              <a:defRPr/>
            </a:pPr>
            <a:r>
              <a:rPr lang="fr-FR" b="0" dirty="0" smtClean="0"/>
              <a:t>AWS_DEFAULT_PROFILE=</a:t>
            </a:r>
            <a:r>
              <a:rPr lang="fr-FR" b="0" dirty="0" err="1" smtClean="0"/>
              <a:t>xebia-dev</a:t>
            </a:r>
            <a:r>
              <a:rPr lang="fr-FR" b="0" dirty="0" smtClean="0"/>
              <a:t> </a:t>
            </a:r>
            <a:r>
              <a:rPr lang="fr-FR" b="0" dirty="0" err="1" smtClean="0"/>
              <a:t>aws</a:t>
            </a:r>
            <a:r>
              <a:rPr lang="fr-FR" b="0" dirty="0" smtClean="0"/>
              <a:t> lambda </a:t>
            </a:r>
            <a:r>
              <a:rPr lang="fr-FR" dirty="0" err="1" smtClean="0"/>
              <a:t>create</a:t>
            </a:r>
            <a:r>
              <a:rPr lang="fr-FR" dirty="0" smtClean="0"/>
              <a:t>-alias --</a:t>
            </a:r>
            <a:r>
              <a:rPr lang="fr-FR" dirty="0" err="1" smtClean="0"/>
              <a:t>function-name</a:t>
            </a:r>
            <a:r>
              <a:rPr lang="fr-FR" dirty="0" smtClean="0"/>
              <a:t> Addition --</a:t>
            </a:r>
            <a:r>
              <a:rPr lang="fr-FR" dirty="0" err="1" smtClean="0"/>
              <a:t>name</a:t>
            </a:r>
            <a:r>
              <a:rPr lang="fr-FR" dirty="0" smtClean="0"/>
              <a:t> DEV --</a:t>
            </a:r>
            <a:r>
              <a:rPr lang="fr-FR" dirty="0" err="1" smtClean="0"/>
              <a:t>function</a:t>
            </a:r>
            <a:r>
              <a:rPr lang="fr-FR" dirty="0" smtClean="0"/>
              <a:t>-version \$LATEST</a:t>
            </a:r>
          </a:p>
          <a:p>
            <a:pPr marL="0" marR="0" indent="0" algn="l" defTabSz="914400" rtl="0" eaLnBrk="1" fontAlgn="auto" latinLnBrk="0" hangingPunct="1">
              <a:lnSpc>
                <a:spcPct val="100000"/>
              </a:lnSpc>
              <a:spcBef>
                <a:spcPts val="0"/>
              </a:spcBef>
              <a:spcAft>
                <a:spcPts val="0"/>
              </a:spcAft>
              <a:buClrTx/>
              <a:buSzTx/>
              <a:buFontTx/>
              <a:buNone/>
              <a:tabLst/>
              <a:defRPr/>
            </a:pPr>
            <a:endParaRPr lang="fr-FR"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fr-FR" dirty="0" smtClean="0"/>
              <a:t># Création</a:t>
            </a:r>
            <a:r>
              <a:rPr lang="fr-FR" baseline="0" dirty="0" smtClean="0"/>
              <a:t> d’une version et de l’alias PROD</a:t>
            </a:r>
            <a:endParaRPr lang="fr-FR"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fr-FR" b="0" dirty="0" smtClean="0"/>
              <a:t>AWS_DEFAULT_PROFILE=</a:t>
            </a:r>
            <a:r>
              <a:rPr lang="fr-FR" b="0" dirty="0" err="1" smtClean="0"/>
              <a:t>xebia-dev</a:t>
            </a:r>
            <a:r>
              <a:rPr lang="fr-FR" b="0" dirty="0" smtClean="0"/>
              <a:t> </a:t>
            </a:r>
            <a:r>
              <a:rPr lang="fr-FR" b="0" dirty="0" err="1" smtClean="0"/>
              <a:t>aws</a:t>
            </a:r>
            <a:r>
              <a:rPr lang="fr-FR" b="0" dirty="0" smtClean="0"/>
              <a:t> lambda </a:t>
            </a:r>
            <a:r>
              <a:rPr lang="fr-FR" dirty="0" err="1" smtClean="0"/>
              <a:t>publish</a:t>
            </a:r>
            <a:r>
              <a:rPr lang="fr-FR" dirty="0" smtClean="0"/>
              <a:t>-version --</a:t>
            </a:r>
            <a:r>
              <a:rPr lang="fr-FR" dirty="0" err="1" smtClean="0"/>
              <a:t>function-name</a:t>
            </a:r>
            <a:r>
              <a:rPr lang="fr-FR" dirty="0" smtClean="0"/>
              <a:t> Addition</a:t>
            </a:r>
          </a:p>
          <a:p>
            <a:pPr marL="0" marR="0" indent="0" algn="l" defTabSz="914400" rtl="0" eaLnBrk="1" fontAlgn="auto" latinLnBrk="0" hangingPunct="1">
              <a:lnSpc>
                <a:spcPct val="100000"/>
              </a:lnSpc>
              <a:spcBef>
                <a:spcPts val="0"/>
              </a:spcBef>
              <a:spcAft>
                <a:spcPts val="0"/>
              </a:spcAft>
              <a:buClrTx/>
              <a:buSzTx/>
              <a:buFontTx/>
              <a:buNone/>
              <a:tabLst/>
              <a:defRPr/>
            </a:pPr>
            <a:r>
              <a:rPr lang="fr-FR" b="0" dirty="0" smtClean="0"/>
              <a:t>AWS_DEFAULT_PROFILE=</a:t>
            </a:r>
            <a:r>
              <a:rPr lang="fr-FR" b="0" dirty="0" err="1" smtClean="0"/>
              <a:t>xebia-dev</a:t>
            </a:r>
            <a:r>
              <a:rPr lang="fr-FR" b="0" dirty="0" smtClean="0"/>
              <a:t> </a:t>
            </a:r>
            <a:r>
              <a:rPr lang="fr-FR" b="0" dirty="0" err="1" smtClean="0"/>
              <a:t>aws</a:t>
            </a:r>
            <a:r>
              <a:rPr lang="fr-FR" b="0" dirty="0" smtClean="0"/>
              <a:t> lambda </a:t>
            </a:r>
            <a:r>
              <a:rPr lang="fr-FR" dirty="0" err="1" smtClean="0"/>
              <a:t>create</a:t>
            </a:r>
            <a:r>
              <a:rPr lang="fr-FR" dirty="0" smtClean="0"/>
              <a:t>-alias --</a:t>
            </a:r>
            <a:r>
              <a:rPr lang="fr-FR" dirty="0" err="1" smtClean="0"/>
              <a:t>function-name</a:t>
            </a:r>
            <a:r>
              <a:rPr lang="fr-FR" dirty="0" smtClean="0"/>
              <a:t> Addition --</a:t>
            </a:r>
            <a:r>
              <a:rPr lang="fr-FR" dirty="0" err="1" smtClean="0"/>
              <a:t>name</a:t>
            </a:r>
            <a:r>
              <a:rPr lang="fr-FR" dirty="0" smtClean="0"/>
              <a:t> PROD --</a:t>
            </a:r>
            <a:r>
              <a:rPr lang="fr-FR" dirty="0" err="1" smtClean="0"/>
              <a:t>function</a:t>
            </a:r>
            <a:r>
              <a:rPr lang="fr-FR" dirty="0" smtClean="0"/>
              <a:t>-version</a:t>
            </a:r>
            <a:r>
              <a:rPr lang="fr-FR" baseline="0" dirty="0" smtClean="0"/>
              <a:t> 1</a:t>
            </a:r>
          </a:p>
          <a:p>
            <a:pPr marL="0" marR="0" indent="0" algn="l" defTabSz="914400" rtl="0" eaLnBrk="1" fontAlgn="auto" latinLnBrk="0" hangingPunct="1">
              <a:lnSpc>
                <a:spcPct val="100000"/>
              </a:lnSpc>
              <a:spcBef>
                <a:spcPts val="0"/>
              </a:spcBef>
              <a:spcAft>
                <a:spcPts val="0"/>
              </a:spcAft>
              <a:buClrTx/>
              <a:buSzTx/>
              <a:buFontTx/>
              <a:buNone/>
              <a:tabLst/>
              <a:defRPr/>
            </a:pPr>
            <a:endParaRPr lang="fr-FR"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fr-FR"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fr-FR"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fr-FR" dirty="0" smtClean="0"/>
              <a:t># Modification de la fonction (</a:t>
            </a:r>
            <a:r>
              <a:rPr lang="fr-FR" dirty="0" err="1" smtClean="0"/>
              <a:t>upload</a:t>
            </a:r>
            <a:r>
              <a:rPr lang="fr-FR" dirty="0" smtClean="0"/>
              <a:t> zip et update AWS)</a:t>
            </a:r>
          </a:p>
          <a:p>
            <a:pPr marL="0" marR="0" indent="0" algn="l" defTabSz="914400" rtl="0" eaLnBrk="1" fontAlgn="auto" latinLnBrk="0" hangingPunct="1">
              <a:lnSpc>
                <a:spcPct val="100000"/>
              </a:lnSpc>
              <a:spcBef>
                <a:spcPts val="0"/>
              </a:spcBef>
              <a:spcAft>
                <a:spcPts val="0"/>
              </a:spcAft>
              <a:buClrTx/>
              <a:buSzTx/>
              <a:buFontTx/>
              <a:buNone/>
              <a:tabLst/>
              <a:defRPr/>
            </a:pPr>
            <a:r>
              <a:rPr lang="en-US" b="0" dirty="0" smtClean="0"/>
              <a:t>AWS_DEFAULT_PROFILE</a:t>
            </a:r>
            <a:r>
              <a:rPr lang="en-US" sz="1200" dirty="0" smtClean="0">
                <a:latin typeface="Avenir Next" charset="0"/>
                <a:ea typeface="Avenir Next" charset="0"/>
                <a:cs typeface="Avenir Next" charset="0"/>
              </a:rPr>
              <a:t>=</a:t>
            </a:r>
            <a:r>
              <a:rPr lang="en-US" sz="1200" dirty="0" err="1" smtClean="0">
                <a:latin typeface="Avenir Next" charset="0"/>
                <a:ea typeface="Avenir Next" charset="0"/>
                <a:cs typeface="Avenir Next" charset="0"/>
              </a:rPr>
              <a:t>xebia</a:t>
            </a:r>
            <a:r>
              <a:rPr lang="en-US" sz="1200" dirty="0" smtClean="0">
                <a:latin typeface="Avenir Next" charset="0"/>
                <a:ea typeface="Avenir Next" charset="0"/>
                <a:cs typeface="Avenir Next" charset="0"/>
              </a:rPr>
              <a:t>-dev </a:t>
            </a:r>
            <a:r>
              <a:rPr lang="en-US" sz="1200" dirty="0" err="1" smtClean="0">
                <a:latin typeface="Avenir Next" charset="0"/>
                <a:ea typeface="Avenir Next" charset="0"/>
                <a:cs typeface="Avenir Next" charset="0"/>
              </a:rPr>
              <a:t>aws</a:t>
            </a:r>
            <a:r>
              <a:rPr lang="en-US" sz="1200" dirty="0" smtClean="0">
                <a:latin typeface="Avenir Next" charset="0"/>
                <a:ea typeface="Avenir Next" charset="0"/>
                <a:cs typeface="Avenir Next" charset="0"/>
              </a:rPr>
              <a:t> lambda </a:t>
            </a:r>
            <a:r>
              <a:rPr lang="en-US" dirty="0" smtClean="0"/>
              <a:t>update-function-code </a:t>
            </a:r>
            <a:r>
              <a:rPr lang="fr-FR" dirty="0" smtClean="0"/>
              <a:t>--</a:t>
            </a:r>
            <a:r>
              <a:rPr lang="fr-FR" dirty="0" err="1" smtClean="0"/>
              <a:t>function-name</a:t>
            </a:r>
            <a:r>
              <a:rPr lang="fr-FR" dirty="0" smtClean="0"/>
              <a:t> Addition –</a:t>
            </a:r>
            <a:r>
              <a:rPr lang="fr-FR" dirty="0" err="1" smtClean="0"/>
              <a:t>publish</a:t>
            </a:r>
            <a:r>
              <a:rPr lang="fr-FR" dirty="0" smtClean="0"/>
              <a:t> --zip-file </a:t>
            </a:r>
            <a:r>
              <a:rPr lang="fr-FR" dirty="0" err="1" smtClean="0"/>
              <a:t>fileb</a:t>
            </a:r>
            <a:r>
              <a:rPr lang="fr-FR" dirty="0" smtClean="0"/>
              <a:t>://</a:t>
            </a:r>
            <a:r>
              <a:rPr lang="fr-FR" dirty="0" err="1" smtClean="0"/>
              <a:t>addition.zip</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fr-FR"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fr-FR" b="0" dirty="0" smtClean="0"/>
              <a:t>AWS_DEFAULT_PROFILE=</a:t>
            </a:r>
            <a:r>
              <a:rPr lang="fr-FR" b="0" dirty="0" err="1" smtClean="0"/>
              <a:t>xebia-dev</a:t>
            </a:r>
            <a:r>
              <a:rPr lang="fr-FR" b="0" dirty="0" smtClean="0"/>
              <a:t> </a:t>
            </a:r>
            <a:r>
              <a:rPr lang="fr-FR" b="0" dirty="0" err="1" smtClean="0"/>
              <a:t>aws</a:t>
            </a:r>
            <a:r>
              <a:rPr lang="fr-FR" b="0" dirty="0" smtClean="0"/>
              <a:t> lambda </a:t>
            </a:r>
            <a:r>
              <a:rPr lang="fr-FR" b="0" dirty="0" err="1" smtClean="0"/>
              <a:t>invoke</a:t>
            </a:r>
            <a:r>
              <a:rPr lang="fr-FR" b="0" dirty="0" smtClean="0"/>
              <a:t> --</a:t>
            </a:r>
            <a:r>
              <a:rPr lang="fr-FR" b="0" dirty="0" err="1" smtClean="0"/>
              <a:t>function-name</a:t>
            </a:r>
            <a:r>
              <a:rPr lang="fr-FR" b="0" dirty="0" smtClean="0"/>
              <a:t> </a:t>
            </a:r>
            <a:r>
              <a:rPr lang="fr-FR" b="0" dirty="0" err="1" smtClean="0"/>
              <a:t>Addition:DEV</a:t>
            </a:r>
            <a:r>
              <a:rPr lang="fr-FR" b="0" dirty="0" smtClean="0"/>
              <a:t> --</a:t>
            </a:r>
            <a:r>
              <a:rPr lang="fr-FR" b="0" dirty="0" err="1" smtClean="0"/>
              <a:t>payload</a:t>
            </a:r>
            <a:r>
              <a:rPr lang="fr-FR" b="0" dirty="0" smtClean="0"/>
              <a:t> '{"nb1": 4, "nb2": 5}'  </a:t>
            </a:r>
            <a:r>
              <a:rPr lang="fr-FR" b="0" dirty="0" err="1" smtClean="0"/>
              <a:t>result.txt</a:t>
            </a:r>
            <a:r>
              <a:rPr lang="fr-FR" b="0" dirty="0" smtClean="0"/>
              <a:t> &amp;&amp;</a:t>
            </a:r>
            <a:r>
              <a:rPr lang="fr-FR" b="0" baseline="0" dirty="0" smtClean="0"/>
              <a:t> cat </a:t>
            </a:r>
            <a:r>
              <a:rPr lang="fr-FR" b="0" baseline="0" dirty="0" err="1" smtClean="0"/>
              <a:t>result.txt</a:t>
            </a:r>
            <a:endParaRPr lang="fr-FR" b="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fr-FR" b="0" dirty="0" smtClean="0"/>
              <a:t>AWS_DEFAULT_PROFILE=</a:t>
            </a:r>
            <a:r>
              <a:rPr lang="fr-FR" b="0" dirty="0" err="1" smtClean="0"/>
              <a:t>xebia-dev</a:t>
            </a:r>
            <a:r>
              <a:rPr lang="fr-FR" b="0" dirty="0" smtClean="0"/>
              <a:t> </a:t>
            </a:r>
            <a:r>
              <a:rPr lang="fr-FR" b="0" dirty="0" err="1" smtClean="0"/>
              <a:t>aws</a:t>
            </a:r>
            <a:r>
              <a:rPr lang="fr-FR" b="0" dirty="0" smtClean="0"/>
              <a:t> lambda </a:t>
            </a:r>
            <a:r>
              <a:rPr lang="fr-FR" b="0" dirty="0" err="1" smtClean="0"/>
              <a:t>invoke</a:t>
            </a:r>
            <a:r>
              <a:rPr lang="fr-FR" b="0" dirty="0" smtClean="0"/>
              <a:t> --</a:t>
            </a:r>
            <a:r>
              <a:rPr lang="fr-FR" b="0" dirty="0" err="1" smtClean="0"/>
              <a:t>function-name</a:t>
            </a:r>
            <a:r>
              <a:rPr lang="fr-FR" b="0" dirty="0" smtClean="0"/>
              <a:t> </a:t>
            </a:r>
            <a:r>
              <a:rPr lang="fr-FR" b="0" dirty="0" err="1" smtClean="0"/>
              <a:t>Addition:PROD</a:t>
            </a:r>
            <a:r>
              <a:rPr lang="fr-FR" b="0" baseline="0" dirty="0" smtClean="0"/>
              <a:t> </a:t>
            </a:r>
            <a:r>
              <a:rPr lang="fr-FR" b="0" dirty="0" smtClean="0"/>
              <a:t>--</a:t>
            </a:r>
            <a:r>
              <a:rPr lang="fr-FR" b="0" dirty="0" err="1" smtClean="0"/>
              <a:t>payload</a:t>
            </a:r>
            <a:r>
              <a:rPr lang="fr-FR" b="0" dirty="0" smtClean="0"/>
              <a:t> '{"nb1": 4, "nb2": 5}'  </a:t>
            </a:r>
            <a:r>
              <a:rPr lang="fr-FR" b="0" dirty="0" err="1" smtClean="0"/>
              <a:t>result.txt</a:t>
            </a:r>
            <a:r>
              <a:rPr lang="fr-FR" b="0" dirty="0" smtClean="0"/>
              <a:t> &amp;&amp;</a:t>
            </a:r>
            <a:r>
              <a:rPr lang="fr-FR" b="0" baseline="0" dirty="0" smtClean="0"/>
              <a:t> cat </a:t>
            </a:r>
            <a:r>
              <a:rPr lang="fr-FR" b="0" baseline="0" dirty="0" err="1" smtClean="0"/>
              <a:t>result.txt</a:t>
            </a:r>
            <a:endParaRPr lang="fr-FR" b="0" dirty="0" smtClean="0"/>
          </a:p>
          <a:p>
            <a:endParaRPr lang="fr-FR" dirty="0" smtClean="0"/>
          </a:p>
          <a:p>
            <a:endParaRPr lang="fr-FR"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fr-FR"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fr-FR"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fr-FR" b="0" dirty="0" smtClean="0"/>
              <a:t>AWS_DEFAULT_PROFILE=</a:t>
            </a:r>
            <a:r>
              <a:rPr lang="fr-FR" b="0" dirty="0" err="1" smtClean="0"/>
              <a:t>xebia-prod</a:t>
            </a:r>
            <a:r>
              <a:rPr lang="fr-FR" b="0" dirty="0" smtClean="0"/>
              <a:t> </a:t>
            </a:r>
            <a:r>
              <a:rPr lang="fr-FR" b="0" dirty="0" err="1" smtClean="0"/>
              <a:t>aws</a:t>
            </a:r>
            <a:r>
              <a:rPr lang="fr-FR" b="0" dirty="0" smtClean="0"/>
              <a:t> lambda </a:t>
            </a:r>
            <a:r>
              <a:rPr lang="fr-FR" dirty="0" err="1" smtClean="0"/>
              <a:t>add</a:t>
            </a:r>
            <a:r>
              <a:rPr lang="fr-FR" dirty="0" smtClean="0"/>
              <a:t>-permission --</a:t>
            </a:r>
            <a:r>
              <a:rPr lang="fr-FR" dirty="0" err="1" smtClean="0"/>
              <a:t>function-name</a:t>
            </a:r>
            <a:r>
              <a:rPr lang="fr-FR" dirty="0" smtClean="0"/>
              <a:t> Addition --</a:t>
            </a:r>
            <a:r>
              <a:rPr lang="fr-FR" dirty="0" err="1" smtClean="0"/>
              <a:t>statement</a:t>
            </a:r>
            <a:r>
              <a:rPr lang="fr-FR" dirty="0" smtClean="0"/>
              <a:t>-id statement1 --action </a:t>
            </a:r>
            <a:r>
              <a:rPr lang="fr-FR" dirty="0" err="1" smtClean="0"/>
              <a:t>lambda:InvokeFunction</a:t>
            </a:r>
            <a:r>
              <a:rPr lang="fr-FR" dirty="0" smtClean="0"/>
              <a:t> --principal</a:t>
            </a:r>
            <a:r>
              <a:rPr lang="fr-FR" baseline="0" dirty="0" smtClean="0"/>
              <a:t> </a:t>
            </a:r>
            <a:r>
              <a:rPr lang="fr-FR" dirty="0" smtClean="0"/>
              <a:t>s3.amazonaws.com --source-</a:t>
            </a:r>
            <a:r>
              <a:rPr lang="fr-FR" dirty="0" err="1" smtClean="0"/>
              <a:t>arn</a:t>
            </a:r>
            <a:r>
              <a:rPr lang="fr-FR" dirty="0" smtClean="0"/>
              <a:t> arn:aws:s3:::</a:t>
            </a:r>
            <a:r>
              <a:rPr lang="fr-FR" dirty="0" err="1" smtClean="0"/>
              <a:t>jpinsolle</a:t>
            </a:r>
            <a:r>
              <a:rPr lang="fr-FR" dirty="0" smtClean="0"/>
              <a:t>-lambda --qualifier PROD</a:t>
            </a:r>
            <a:endParaRPr lang="fr-FR"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fr-FR" dirty="0" smtClean="0"/>
          </a:p>
          <a:p>
            <a:endParaRPr lang="fr-FR" dirty="0"/>
          </a:p>
        </p:txBody>
      </p:sp>
      <p:sp>
        <p:nvSpPr>
          <p:cNvPr id="4" name="Slide Number Placeholder 3"/>
          <p:cNvSpPr>
            <a:spLocks noGrp="1"/>
          </p:cNvSpPr>
          <p:nvPr>
            <p:ph type="sldNum" sz="quarter" idx="10"/>
          </p:nvPr>
        </p:nvSpPr>
        <p:spPr/>
        <p:txBody>
          <a:bodyPr/>
          <a:lstStyle/>
          <a:p>
            <a:fld id="{B782C702-11DB-4943-A2CE-4A29E394F037}" type="slidenum">
              <a:rPr lang="fr-FR" smtClean="0"/>
              <a:t>9</a:t>
            </a:fld>
            <a:endParaRPr lang="fr-FR"/>
          </a:p>
        </p:txBody>
      </p:sp>
    </p:spTree>
    <p:extLst>
      <p:ext uri="{BB962C8B-B14F-4D97-AF65-F5344CB8AC3E}">
        <p14:creationId xmlns:p14="http://schemas.microsoft.com/office/powerpoint/2010/main" val="17104082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smtClean="0"/>
              <a:t>Conseillé de mettre vos initialisations dans</a:t>
            </a:r>
            <a:r>
              <a:rPr lang="fr-FR" baseline="0" dirty="0" smtClean="0"/>
              <a:t> la partie 1.</a:t>
            </a:r>
          </a:p>
          <a:p>
            <a:r>
              <a:rPr lang="fr-FR" baseline="0" dirty="0" smtClean="0"/>
              <a:t>Exemple de récupération des taux de </a:t>
            </a:r>
            <a:r>
              <a:rPr lang="fr-FR" baseline="0" dirty="0" err="1" smtClean="0"/>
              <a:t>convertion</a:t>
            </a:r>
            <a:r>
              <a:rPr lang="fr-FR" baseline="0" dirty="0" smtClean="0"/>
              <a:t> sur une API</a:t>
            </a:r>
            <a:endParaRPr lang="fr-FR" dirty="0"/>
          </a:p>
        </p:txBody>
      </p:sp>
      <p:sp>
        <p:nvSpPr>
          <p:cNvPr id="4" name="Slide Number Placeholder 3"/>
          <p:cNvSpPr>
            <a:spLocks noGrp="1"/>
          </p:cNvSpPr>
          <p:nvPr>
            <p:ph type="sldNum" sz="quarter" idx="10"/>
          </p:nvPr>
        </p:nvSpPr>
        <p:spPr/>
        <p:txBody>
          <a:bodyPr/>
          <a:lstStyle/>
          <a:p>
            <a:fld id="{B782C702-11DB-4943-A2CE-4A29E394F037}" type="slidenum">
              <a:rPr lang="fr-FR" smtClean="0"/>
              <a:t>10</a:t>
            </a:fld>
            <a:endParaRPr lang="fr-FR"/>
          </a:p>
        </p:txBody>
      </p:sp>
    </p:spTree>
    <p:extLst>
      <p:ext uri="{BB962C8B-B14F-4D97-AF65-F5344CB8AC3E}">
        <p14:creationId xmlns:p14="http://schemas.microsoft.com/office/powerpoint/2010/main" val="3649251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SCHEMA</a:t>
            </a:r>
            <a:endParaRPr lang="fr-FR" dirty="0" smtClean="0"/>
          </a:p>
          <a:p>
            <a:r>
              <a:rPr lang="fr-FR" dirty="0" smtClean="0"/>
              <a:t>1 - L'utilisateur crée un objet dans un compartiment.</a:t>
            </a:r>
          </a:p>
          <a:p>
            <a:r>
              <a:rPr lang="fr-FR" dirty="0" smtClean="0"/>
              <a:t>2</a:t>
            </a:r>
            <a:r>
              <a:rPr lang="fr-FR" baseline="0" dirty="0" smtClean="0"/>
              <a:t> - </a:t>
            </a:r>
            <a:r>
              <a:rPr lang="fr-FR" dirty="0" smtClean="0"/>
              <a:t>Amazon S3 détecte l'événement de création d'objet.</a:t>
            </a:r>
          </a:p>
          <a:p>
            <a:r>
              <a:rPr lang="fr-FR" dirty="0" smtClean="0"/>
              <a:t>3</a:t>
            </a:r>
            <a:r>
              <a:rPr lang="fr-FR" baseline="0" dirty="0" smtClean="0"/>
              <a:t> - </a:t>
            </a:r>
            <a:r>
              <a:rPr lang="fr-FR" dirty="0" smtClean="0"/>
              <a:t>Amazon S3 appelle la fonction Lambda selon source </a:t>
            </a:r>
            <a:r>
              <a:rPr lang="fr-FR" dirty="0" err="1" smtClean="0"/>
              <a:t>mapping</a:t>
            </a:r>
            <a:r>
              <a:rPr lang="fr-FR" dirty="0" smtClean="0"/>
              <a:t> </a:t>
            </a:r>
          </a:p>
          <a:p>
            <a:r>
              <a:rPr lang="fr-FR" dirty="0" smtClean="0"/>
              <a:t>4</a:t>
            </a:r>
            <a:r>
              <a:rPr lang="fr-FR" baseline="0" dirty="0" smtClean="0"/>
              <a:t> - </a:t>
            </a:r>
            <a:r>
              <a:rPr lang="fr-FR" dirty="0" smtClean="0"/>
              <a:t>AWS Lambda vérifie la stratégie d'autorisations associée à la fonction Lambda afin de garantir qu'Amazon S3 dispose des autorisations nécessaires</a:t>
            </a:r>
            <a:r>
              <a:rPr lang="fr-FR" baseline="0" dirty="0" smtClean="0"/>
              <a:t> </a:t>
            </a:r>
            <a:r>
              <a:rPr lang="fr-FR" dirty="0" smtClean="0"/>
              <a:t>Une fois qu'AWS Lambda a vérifié la stratégie d'autorisations associée, il exécute la fonction Lambda. N'oubliez pas que la fonction Lambda reçoit l'événement comme paramètre.</a:t>
            </a:r>
          </a:p>
          <a:p>
            <a:endParaRPr lang="fr-FR" dirty="0" smtClean="0"/>
          </a:p>
          <a:p>
            <a:endParaRPr lang="fr-FR" dirty="0" smtClean="0"/>
          </a:p>
          <a:p>
            <a:endParaRPr lang="fr-FR" dirty="0" smtClean="0"/>
          </a:p>
          <a:p>
            <a:r>
              <a:rPr lang="fr-FR" dirty="0" smtClean="0"/>
              <a:t>http://</a:t>
            </a:r>
            <a:r>
              <a:rPr lang="fr-FR" dirty="0" err="1" smtClean="0"/>
              <a:t>docs.aws.amazon.com</a:t>
            </a:r>
            <a:r>
              <a:rPr lang="fr-FR" dirty="0" smtClean="0"/>
              <a:t>/</a:t>
            </a:r>
            <a:r>
              <a:rPr lang="fr-FR" dirty="0" err="1" smtClean="0"/>
              <a:t>fr_fr</a:t>
            </a:r>
            <a:r>
              <a:rPr lang="fr-FR" dirty="0" smtClean="0"/>
              <a:t>/lambda/</a:t>
            </a:r>
            <a:r>
              <a:rPr lang="fr-FR" dirty="0" err="1" smtClean="0"/>
              <a:t>latest</a:t>
            </a:r>
            <a:r>
              <a:rPr lang="fr-FR" dirty="0" smtClean="0"/>
              <a:t>/dg/</a:t>
            </a:r>
            <a:r>
              <a:rPr lang="fr-FR" dirty="0" err="1" smtClean="0"/>
              <a:t>intro-permission-model.html</a:t>
            </a:r>
            <a:endParaRPr lang="fr-FR" dirty="0" smtClean="0"/>
          </a:p>
          <a:p>
            <a:r>
              <a:rPr lang="fr-FR" dirty="0" smtClean="0"/>
              <a:t>http://</a:t>
            </a:r>
            <a:r>
              <a:rPr lang="fr-FR" dirty="0" err="1" smtClean="0"/>
              <a:t>docs.aws.amazon.com</a:t>
            </a:r>
            <a:r>
              <a:rPr lang="fr-FR" dirty="0" smtClean="0"/>
              <a:t>/</a:t>
            </a:r>
            <a:r>
              <a:rPr lang="fr-FR" dirty="0" err="1" smtClean="0"/>
              <a:t>fr_fr</a:t>
            </a:r>
            <a:r>
              <a:rPr lang="fr-FR" dirty="0" smtClean="0"/>
              <a:t>/lambda/</a:t>
            </a:r>
            <a:r>
              <a:rPr lang="fr-FR" dirty="0" err="1" smtClean="0"/>
              <a:t>latest</a:t>
            </a:r>
            <a:r>
              <a:rPr lang="fr-FR" dirty="0" smtClean="0"/>
              <a:t>/dg/</a:t>
            </a:r>
            <a:r>
              <a:rPr lang="fr-FR" dirty="0" err="1" smtClean="0"/>
              <a:t>intro-invocation-modes.html</a:t>
            </a:r>
            <a:endParaRPr lang="fr-FR" dirty="0"/>
          </a:p>
        </p:txBody>
      </p:sp>
      <p:sp>
        <p:nvSpPr>
          <p:cNvPr id="4" name="Slide Number Placeholder 3"/>
          <p:cNvSpPr>
            <a:spLocks noGrp="1"/>
          </p:cNvSpPr>
          <p:nvPr>
            <p:ph type="sldNum" sz="quarter" idx="10"/>
          </p:nvPr>
        </p:nvSpPr>
        <p:spPr/>
        <p:txBody>
          <a:bodyPr/>
          <a:lstStyle/>
          <a:p>
            <a:fld id="{B782C702-11DB-4943-A2CE-4A29E394F037}" type="slidenum">
              <a:rPr lang="fr-FR" smtClean="0"/>
              <a:t>12</a:t>
            </a:fld>
            <a:endParaRPr lang="fr-FR"/>
          </a:p>
        </p:txBody>
      </p:sp>
    </p:spTree>
    <p:extLst>
      <p:ext uri="{BB962C8B-B14F-4D97-AF65-F5344CB8AC3E}">
        <p14:creationId xmlns:p14="http://schemas.microsoft.com/office/powerpoint/2010/main" val="12588489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Amazon Kinesis Streams et </a:t>
            </a:r>
            <a:r>
              <a:rPr lang="en-US" dirty="0" err="1" smtClean="0"/>
              <a:t>DynamoDB</a:t>
            </a:r>
            <a:r>
              <a:rPr lang="en-US" dirty="0" smtClean="0"/>
              <a:t> Streams </a:t>
            </a:r>
            <a:r>
              <a:rPr lang="en-US" dirty="0" err="1" smtClean="0"/>
              <a:t>sont</a:t>
            </a:r>
            <a:r>
              <a:rPr lang="en-US" dirty="0" smtClean="0"/>
              <a:t> les services </a:t>
            </a:r>
            <a:r>
              <a:rPr lang="en-US" dirty="0" err="1" smtClean="0"/>
              <a:t>basés</a:t>
            </a:r>
            <a:r>
              <a:rPr lang="en-US" dirty="0" smtClean="0"/>
              <a:t> sur le flux que </a:t>
            </a:r>
            <a:r>
              <a:rPr lang="en-US" dirty="0" err="1" smtClean="0"/>
              <a:t>vous</a:t>
            </a:r>
            <a:r>
              <a:rPr lang="en-US" dirty="0" smtClean="0"/>
              <a:t> </a:t>
            </a:r>
            <a:r>
              <a:rPr lang="en-US" dirty="0" err="1" smtClean="0"/>
              <a:t>pouvez</a:t>
            </a:r>
            <a:r>
              <a:rPr lang="en-US" dirty="0" smtClean="0"/>
              <a:t> </a:t>
            </a:r>
            <a:r>
              <a:rPr lang="en-US" dirty="0" err="1" smtClean="0"/>
              <a:t>préconfigurer</a:t>
            </a:r>
            <a:r>
              <a:rPr lang="en-US" dirty="0" smtClean="0"/>
              <a:t> pour </a:t>
            </a:r>
            <a:r>
              <a:rPr lang="en-US" dirty="0" err="1" smtClean="0"/>
              <a:t>fonctionner</a:t>
            </a:r>
            <a:r>
              <a:rPr lang="en-US" dirty="0" smtClean="0"/>
              <a:t> avec AWS Lambda. </a:t>
            </a:r>
            <a:r>
              <a:rPr lang="en-US" dirty="0" err="1" smtClean="0"/>
              <a:t>Une</a:t>
            </a:r>
            <a:r>
              <a:rPr lang="en-US" dirty="0" smtClean="0"/>
              <a:t> </a:t>
            </a:r>
            <a:r>
              <a:rPr lang="en-US" dirty="0" err="1" smtClean="0"/>
              <a:t>fois</a:t>
            </a:r>
            <a:r>
              <a:rPr lang="en-US" dirty="0" smtClean="0"/>
              <a:t> que </a:t>
            </a:r>
            <a:r>
              <a:rPr lang="en-US" dirty="0" err="1" smtClean="0"/>
              <a:t>vous</a:t>
            </a:r>
            <a:r>
              <a:rPr lang="en-US" dirty="0" smtClean="0"/>
              <a:t> </a:t>
            </a:r>
            <a:r>
              <a:rPr lang="en-US" dirty="0" err="1" smtClean="0"/>
              <a:t>avez</a:t>
            </a:r>
            <a:r>
              <a:rPr lang="en-US" dirty="0" smtClean="0"/>
              <a:t> </a:t>
            </a:r>
            <a:r>
              <a:rPr lang="en-US" dirty="0" err="1" smtClean="0"/>
              <a:t>réalisé</a:t>
            </a:r>
            <a:r>
              <a:rPr lang="en-US" dirty="0" smtClean="0"/>
              <a:t> le </a:t>
            </a:r>
            <a:r>
              <a:rPr lang="fr-FR" dirty="0" smtClean="0"/>
              <a:t>source </a:t>
            </a:r>
            <a:r>
              <a:rPr lang="fr-FR" dirty="0" err="1" smtClean="0"/>
              <a:t>mapping</a:t>
            </a:r>
            <a:r>
              <a:rPr lang="en-US" dirty="0" smtClean="0"/>
              <a:t> </a:t>
            </a:r>
            <a:r>
              <a:rPr lang="en-US" dirty="0" err="1" smtClean="0"/>
              <a:t>d'événement</a:t>
            </a:r>
            <a:r>
              <a:rPr lang="en-US" dirty="0" smtClean="0"/>
              <a:t> </a:t>
            </a:r>
            <a:r>
              <a:rPr lang="en-US" dirty="0" err="1" smtClean="0"/>
              <a:t>nécessaire</a:t>
            </a:r>
            <a:r>
              <a:rPr lang="en-US" dirty="0" smtClean="0"/>
              <a:t>, AWS Lambda </a:t>
            </a:r>
            <a:r>
              <a:rPr lang="en-US" dirty="0" err="1" smtClean="0"/>
              <a:t>interroge</a:t>
            </a:r>
            <a:r>
              <a:rPr lang="en-US" dirty="0" smtClean="0"/>
              <a:t> les flux et </a:t>
            </a:r>
            <a:r>
              <a:rPr lang="en-US" dirty="0" err="1" smtClean="0"/>
              <a:t>appelle</a:t>
            </a:r>
            <a:r>
              <a:rPr lang="en-US" dirty="0" smtClean="0"/>
              <a:t> la </a:t>
            </a:r>
            <a:r>
              <a:rPr lang="en-US" dirty="0" err="1" smtClean="0"/>
              <a:t>fonction</a:t>
            </a:r>
            <a:r>
              <a:rPr lang="en-US" dirty="0" smtClean="0"/>
              <a:t> Lambda (</a:t>
            </a:r>
            <a:r>
              <a:rPr lang="en-US" i="1" dirty="0" err="1" smtClean="0"/>
              <a:t>modèle</a:t>
            </a:r>
            <a:r>
              <a:rPr lang="en-US" i="1" dirty="0" smtClean="0"/>
              <a:t> pull</a:t>
            </a:r>
            <a:r>
              <a:rPr lang="en-US" dirty="0" smtClean="0"/>
              <a:t>). </a:t>
            </a:r>
            <a:r>
              <a:rPr lang="en-US" dirty="0" err="1" smtClean="0"/>
              <a:t>Dans</a:t>
            </a:r>
            <a:r>
              <a:rPr lang="en-US" dirty="0" smtClean="0"/>
              <a:t> le </a:t>
            </a:r>
            <a:r>
              <a:rPr lang="en-US" dirty="0" err="1" smtClean="0"/>
              <a:t>modèle</a:t>
            </a:r>
            <a:r>
              <a:rPr lang="en-US" dirty="0" smtClean="0"/>
              <a:t> pull, </a:t>
            </a:r>
            <a:r>
              <a:rPr lang="en-US" dirty="0" err="1" smtClean="0"/>
              <a:t>notez</a:t>
            </a:r>
            <a:r>
              <a:rPr lang="en-US" dirty="0" smtClean="0"/>
              <a:t> les </a:t>
            </a:r>
            <a:r>
              <a:rPr lang="en-US" dirty="0" err="1" smtClean="0"/>
              <a:t>éléments</a:t>
            </a:r>
            <a:r>
              <a:rPr lang="en-US" dirty="0" smtClean="0"/>
              <a:t> </a:t>
            </a:r>
            <a:r>
              <a:rPr lang="en-US" dirty="0" err="1" smtClean="0"/>
              <a:t>suivants</a:t>
            </a:r>
            <a:r>
              <a:rPr lang="en-US" dirty="0" smtClean="0"/>
              <a:t> :</a:t>
            </a:r>
          </a:p>
          <a:p>
            <a:r>
              <a:rPr lang="en-US" dirty="0" smtClean="0"/>
              <a:t> -</a:t>
            </a:r>
            <a:r>
              <a:rPr lang="en-US" baseline="0" dirty="0" smtClean="0"/>
              <a:t> </a:t>
            </a:r>
            <a:r>
              <a:rPr lang="en-US" dirty="0" smtClean="0"/>
              <a:t>Le </a:t>
            </a:r>
            <a:r>
              <a:rPr lang="fr-FR" dirty="0" smtClean="0"/>
              <a:t>source </a:t>
            </a:r>
            <a:r>
              <a:rPr lang="fr-FR" dirty="0" err="1" smtClean="0"/>
              <a:t>mapping</a:t>
            </a:r>
            <a:r>
              <a:rPr lang="fr-FR" dirty="0" smtClean="0"/>
              <a:t> </a:t>
            </a:r>
            <a:r>
              <a:rPr lang="en-US" dirty="0" err="1" smtClean="0"/>
              <a:t>d'événement</a:t>
            </a:r>
            <a:r>
              <a:rPr lang="en-US" dirty="0" smtClean="0"/>
              <a:t> </a:t>
            </a:r>
            <a:r>
              <a:rPr lang="en-US" dirty="0" err="1" smtClean="0"/>
              <a:t>est</a:t>
            </a:r>
            <a:r>
              <a:rPr lang="en-US" dirty="0" smtClean="0"/>
              <a:t> </a:t>
            </a:r>
            <a:r>
              <a:rPr lang="en-US" dirty="0" err="1" smtClean="0"/>
              <a:t>géré</a:t>
            </a:r>
            <a:r>
              <a:rPr lang="en-US" dirty="0" smtClean="0"/>
              <a:t> au sein </a:t>
            </a:r>
            <a:r>
              <a:rPr lang="en-US" dirty="0" err="1" smtClean="0"/>
              <a:t>d'AWS</a:t>
            </a:r>
            <a:r>
              <a:rPr lang="en-US" dirty="0" smtClean="0"/>
              <a:t> Lambda</a:t>
            </a:r>
          </a:p>
          <a:p>
            <a:r>
              <a:rPr lang="en-US" baseline="0" dirty="0" smtClean="0"/>
              <a:t> - </a:t>
            </a:r>
            <a:r>
              <a:rPr lang="en-US" dirty="0" smtClean="0"/>
              <a:t>AWS Lambda </a:t>
            </a:r>
            <a:r>
              <a:rPr lang="en-US" dirty="0" err="1" smtClean="0"/>
              <a:t>nécessite</a:t>
            </a:r>
            <a:r>
              <a:rPr lang="en-US" dirty="0" smtClean="0"/>
              <a:t> </a:t>
            </a:r>
            <a:r>
              <a:rPr lang="en-US" dirty="0" err="1" smtClean="0"/>
              <a:t>votre</a:t>
            </a:r>
            <a:r>
              <a:rPr lang="en-US" dirty="0" smtClean="0"/>
              <a:t> </a:t>
            </a:r>
            <a:r>
              <a:rPr lang="en-US" dirty="0" err="1" smtClean="0"/>
              <a:t>autorisation</a:t>
            </a:r>
            <a:r>
              <a:rPr lang="en-US" dirty="0" smtClean="0"/>
              <a:t> pour </a:t>
            </a:r>
            <a:r>
              <a:rPr lang="en-US" dirty="0" err="1" smtClean="0"/>
              <a:t>interroger</a:t>
            </a:r>
            <a:r>
              <a:rPr lang="en-US" dirty="0" smtClean="0"/>
              <a:t> le flux et lire les </a:t>
            </a:r>
            <a:r>
              <a:rPr lang="en-US" dirty="0" err="1" smtClean="0"/>
              <a:t>enregistrements</a:t>
            </a:r>
            <a:r>
              <a:rPr lang="en-US" dirty="0" smtClean="0"/>
              <a:t>. </a:t>
            </a:r>
            <a:r>
              <a:rPr lang="en-US" dirty="0" err="1" smtClean="0"/>
              <a:t>Vous</a:t>
            </a:r>
            <a:r>
              <a:rPr lang="en-US" dirty="0" smtClean="0"/>
              <a:t> </a:t>
            </a:r>
            <a:r>
              <a:rPr lang="en-US" dirty="0" err="1" smtClean="0"/>
              <a:t>accordez</a:t>
            </a:r>
            <a:r>
              <a:rPr lang="en-US" dirty="0" smtClean="0"/>
              <a:t> </a:t>
            </a:r>
            <a:r>
              <a:rPr lang="en-US" dirty="0" err="1" smtClean="0"/>
              <a:t>ces</a:t>
            </a:r>
            <a:r>
              <a:rPr lang="en-US" dirty="0" smtClean="0"/>
              <a:t> </a:t>
            </a:r>
            <a:r>
              <a:rPr lang="en-US" dirty="0" err="1" smtClean="0"/>
              <a:t>autorisations</a:t>
            </a:r>
            <a:r>
              <a:rPr lang="en-US" dirty="0" smtClean="0"/>
              <a:t> via le </a:t>
            </a:r>
            <a:r>
              <a:rPr lang="en-US" dirty="0" err="1" smtClean="0"/>
              <a:t>rôle</a:t>
            </a:r>
            <a:r>
              <a:rPr lang="en-US" dirty="0" smtClean="0"/>
              <a:t> </a:t>
            </a:r>
            <a:r>
              <a:rPr lang="en-US" dirty="0" err="1" smtClean="0"/>
              <a:t>d'exécution</a:t>
            </a:r>
            <a:r>
              <a:rPr lang="en-US" dirty="0" smtClean="0"/>
              <a:t>, </a:t>
            </a:r>
            <a:r>
              <a:rPr lang="en-US" dirty="0" err="1" smtClean="0"/>
              <a:t>à</a:t>
            </a:r>
            <a:r>
              <a:rPr lang="en-US" dirty="0" smtClean="0"/>
              <a:t> </a:t>
            </a:r>
            <a:r>
              <a:rPr lang="en-US" dirty="0" err="1" smtClean="0"/>
              <a:t>l'aide</a:t>
            </a:r>
            <a:r>
              <a:rPr lang="en-US" dirty="0" smtClean="0"/>
              <a:t> de la </a:t>
            </a:r>
            <a:r>
              <a:rPr lang="en-US" dirty="0" err="1" smtClean="0"/>
              <a:t>stratégie</a:t>
            </a:r>
            <a:r>
              <a:rPr lang="en-US" dirty="0" smtClean="0"/>
              <a:t> </a:t>
            </a:r>
            <a:r>
              <a:rPr lang="en-US" dirty="0" err="1" smtClean="0"/>
              <a:t>d'autorisations</a:t>
            </a:r>
            <a:r>
              <a:rPr lang="en-US" dirty="0" smtClean="0"/>
              <a:t> </a:t>
            </a:r>
            <a:r>
              <a:rPr lang="en-US" dirty="0" err="1" smtClean="0"/>
              <a:t>associée</a:t>
            </a:r>
            <a:r>
              <a:rPr lang="en-US" dirty="0" smtClean="0"/>
              <a:t> au </a:t>
            </a:r>
            <a:r>
              <a:rPr lang="en-US" dirty="0" err="1" smtClean="0"/>
              <a:t>rôle</a:t>
            </a:r>
            <a:r>
              <a:rPr lang="en-US" dirty="0" smtClean="0"/>
              <a:t> que </a:t>
            </a:r>
            <a:r>
              <a:rPr lang="en-US" dirty="0" err="1" smtClean="0"/>
              <a:t>vous</a:t>
            </a:r>
            <a:r>
              <a:rPr lang="en-US" dirty="0" smtClean="0"/>
              <a:t> </a:t>
            </a:r>
            <a:r>
              <a:rPr lang="en-US" dirty="0" err="1" smtClean="0"/>
              <a:t>spécifiez</a:t>
            </a:r>
            <a:r>
              <a:rPr lang="en-US" dirty="0" smtClean="0"/>
              <a:t> </a:t>
            </a:r>
            <a:r>
              <a:rPr lang="en-US" dirty="0" err="1" smtClean="0"/>
              <a:t>lorsque</a:t>
            </a:r>
            <a:r>
              <a:rPr lang="en-US" dirty="0" smtClean="0"/>
              <a:t> </a:t>
            </a:r>
            <a:r>
              <a:rPr lang="en-US" dirty="0" err="1" smtClean="0"/>
              <a:t>vous</a:t>
            </a:r>
            <a:r>
              <a:rPr lang="en-US" dirty="0" smtClean="0"/>
              <a:t> </a:t>
            </a:r>
            <a:r>
              <a:rPr lang="en-US" dirty="0" err="1" smtClean="0"/>
              <a:t>créez</a:t>
            </a:r>
            <a:r>
              <a:rPr lang="en-US" dirty="0" smtClean="0"/>
              <a:t> la </a:t>
            </a:r>
            <a:r>
              <a:rPr lang="en-US" dirty="0" err="1" smtClean="0"/>
              <a:t>fonction</a:t>
            </a:r>
            <a:r>
              <a:rPr lang="en-US" dirty="0" smtClean="0"/>
              <a:t> Lambda. AWS Lambda ne </a:t>
            </a:r>
            <a:r>
              <a:rPr lang="en-US" dirty="0" err="1" smtClean="0"/>
              <a:t>nécessite</a:t>
            </a:r>
            <a:r>
              <a:rPr lang="en-US" dirty="0" smtClean="0"/>
              <a:t> pas </a:t>
            </a:r>
            <a:r>
              <a:rPr lang="en-US" dirty="0" err="1" smtClean="0"/>
              <a:t>d'autorisations</a:t>
            </a:r>
            <a:r>
              <a:rPr lang="en-US" dirty="0" smtClean="0"/>
              <a:t> pour </a:t>
            </a:r>
            <a:r>
              <a:rPr lang="en-US" dirty="0" err="1" smtClean="0"/>
              <a:t>appeler</a:t>
            </a:r>
            <a:r>
              <a:rPr lang="en-US" dirty="0" smtClean="0"/>
              <a:t> la </a:t>
            </a:r>
            <a:r>
              <a:rPr lang="en-US" dirty="0" err="1" smtClean="0"/>
              <a:t>fonction</a:t>
            </a:r>
            <a:r>
              <a:rPr lang="en-US" dirty="0" smtClean="0"/>
              <a:t> Lambda. </a:t>
            </a:r>
          </a:p>
          <a:p>
            <a:endParaRPr lang="fr-FR" dirty="0" smtClean="0"/>
          </a:p>
          <a:p>
            <a:endParaRPr lang="fr-FR" b="1" dirty="0" smtClean="0"/>
          </a:p>
          <a:p>
            <a:endParaRPr lang="fr-FR" b="1" dirty="0" smtClean="0"/>
          </a:p>
          <a:p>
            <a:r>
              <a:rPr lang="fr-FR" b="1" dirty="0" err="1" smtClean="0"/>
              <a:t>AWSLambdaBasicExecutionRole</a:t>
            </a:r>
            <a:r>
              <a:rPr lang="fr-FR" dirty="0" smtClean="0"/>
              <a:t> : </a:t>
            </a:r>
            <a:r>
              <a:rPr lang="en-US" dirty="0" err="1" smtClean="0"/>
              <a:t>Vous</a:t>
            </a:r>
            <a:r>
              <a:rPr lang="en-US" dirty="0" smtClean="0"/>
              <a:t> </a:t>
            </a:r>
            <a:r>
              <a:rPr lang="en-US" dirty="0" err="1" smtClean="0"/>
              <a:t>pouvez</a:t>
            </a:r>
            <a:r>
              <a:rPr lang="en-US" dirty="0" smtClean="0"/>
              <a:t> </a:t>
            </a:r>
            <a:r>
              <a:rPr lang="en-US" dirty="0" err="1" smtClean="0"/>
              <a:t>utiliser</a:t>
            </a:r>
            <a:r>
              <a:rPr lang="en-US" dirty="0" smtClean="0"/>
              <a:t> </a:t>
            </a:r>
            <a:r>
              <a:rPr lang="en-US" dirty="0" err="1" smtClean="0"/>
              <a:t>cette</a:t>
            </a:r>
            <a:r>
              <a:rPr lang="en-US" dirty="0" smtClean="0"/>
              <a:t> </a:t>
            </a:r>
            <a:r>
              <a:rPr lang="en-US" dirty="0" err="1" smtClean="0"/>
              <a:t>stratégie</a:t>
            </a:r>
            <a:r>
              <a:rPr lang="en-US" dirty="0" smtClean="0"/>
              <a:t> </a:t>
            </a:r>
            <a:r>
              <a:rPr lang="en-US" dirty="0" err="1" smtClean="0"/>
              <a:t>si</a:t>
            </a:r>
            <a:r>
              <a:rPr lang="en-US" dirty="0" smtClean="0"/>
              <a:t> la </a:t>
            </a:r>
            <a:r>
              <a:rPr lang="en-US" dirty="0" err="1" smtClean="0"/>
              <a:t>fonction</a:t>
            </a:r>
            <a:r>
              <a:rPr lang="en-US" dirty="0" smtClean="0"/>
              <a:t> Lambda </a:t>
            </a:r>
            <a:r>
              <a:rPr lang="en-US" dirty="0" err="1" smtClean="0"/>
              <a:t>n'accède</a:t>
            </a:r>
            <a:r>
              <a:rPr lang="en-US" dirty="0" smtClean="0"/>
              <a:t> </a:t>
            </a:r>
            <a:r>
              <a:rPr lang="en-US" dirty="0" err="1" smtClean="0"/>
              <a:t>à</a:t>
            </a:r>
            <a:r>
              <a:rPr lang="en-US" dirty="0" smtClean="0"/>
              <a:t> </a:t>
            </a:r>
            <a:r>
              <a:rPr lang="en-US" dirty="0" err="1" smtClean="0"/>
              <a:t>aucune</a:t>
            </a:r>
            <a:r>
              <a:rPr lang="en-US" dirty="0" smtClean="0"/>
              <a:t> </a:t>
            </a:r>
            <a:r>
              <a:rPr lang="en-US" dirty="0" err="1" smtClean="0"/>
              <a:t>autre</a:t>
            </a:r>
            <a:r>
              <a:rPr lang="en-US" dirty="0" smtClean="0"/>
              <a:t> </a:t>
            </a:r>
            <a:r>
              <a:rPr lang="en-US" dirty="0" err="1" smtClean="0"/>
              <a:t>ressource</a:t>
            </a:r>
            <a:r>
              <a:rPr lang="en-US" dirty="0" smtClean="0"/>
              <a:t> AWS que </a:t>
            </a:r>
            <a:r>
              <a:rPr lang="en-US" dirty="0" err="1" smtClean="0"/>
              <a:t>celle</a:t>
            </a:r>
            <a:r>
              <a:rPr lang="en-US" dirty="0" smtClean="0"/>
              <a:t> qui </a:t>
            </a:r>
            <a:r>
              <a:rPr lang="en-US" dirty="0" err="1" smtClean="0"/>
              <a:t>permet</a:t>
            </a:r>
            <a:r>
              <a:rPr lang="en-US" dirty="0" smtClean="0"/>
              <a:t> </a:t>
            </a:r>
            <a:r>
              <a:rPr lang="en-US" dirty="0" err="1" smtClean="0"/>
              <a:t>d'écrire</a:t>
            </a:r>
            <a:r>
              <a:rPr lang="en-US" dirty="0" smtClean="0"/>
              <a:t> des </a:t>
            </a:r>
            <a:r>
              <a:rPr lang="en-US" dirty="0" err="1" smtClean="0"/>
              <a:t>journaux</a:t>
            </a:r>
            <a:r>
              <a:rPr lang="en-US" dirty="0" smtClean="0"/>
              <a:t>. </a:t>
            </a:r>
          </a:p>
          <a:p>
            <a:endParaRPr lang="en-US" dirty="0" smtClean="0"/>
          </a:p>
          <a:p>
            <a:r>
              <a:rPr lang="en-US" dirty="0" smtClean="0"/>
              <a:t>SCHEMA</a:t>
            </a:r>
          </a:p>
          <a:p>
            <a:r>
              <a:rPr lang="en-US" dirty="0" smtClean="0"/>
              <a:t>1 - </a:t>
            </a:r>
            <a:r>
              <a:rPr lang="en-US" dirty="0" err="1" smtClean="0"/>
              <a:t>L'application</a:t>
            </a:r>
            <a:r>
              <a:rPr lang="en-US" dirty="0" smtClean="0"/>
              <a:t> </a:t>
            </a:r>
            <a:r>
              <a:rPr lang="en-US" dirty="0" err="1" smtClean="0"/>
              <a:t>personnalisée</a:t>
            </a:r>
            <a:r>
              <a:rPr lang="en-US" dirty="0" smtClean="0"/>
              <a:t> </a:t>
            </a:r>
            <a:r>
              <a:rPr lang="en-US" dirty="0" err="1" smtClean="0"/>
              <a:t>écrit</a:t>
            </a:r>
            <a:r>
              <a:rPr lang="en-US" dirty="0" smtClean="0"/>
              <a:t> les </a:t>
            </a:r>
            <a:r>
              <a:rPr lang="en-US" dirty="0" err="1" smtClean="0"/>
              <a:t>enregistrements</a:t>
            </a:r>
            <a:r>
              <a:rPr lang="en-US" dirty="0" smtClean="0"/>
              <a:t> </a:t>
            </a:r>
            <a:r>
              <a:rPr lang="en-US" dirty="0" err="1" smtClean="0"/>
              <a:t>dans</a:t>
            </a:r>
            <a:r>
              <a:rPr lang="en-US" dirty="0" smtClean="0"/>
              <a:t> un flux Amazon Kinesis.</a:t>
            </a:r>
          </a:p>
          <a:p>
            <a:r>
              <a:rPr lang="en-US" dirty="0" smtClean="0"/>
              <a:t>2</a:t>
            </a:r>
            <a:r>
              <a:rPr lang="en-US" baseline="0" dirty="0" smtClean="0"/>
              <a:t> - </a:t>
            </a:r>
            <a:r>
              <a:rPr lang="en-US" dirty="0" smtClean="0"/>
              <a:t>AWS Lambda </a:t>
            </a:r>
            <a:r>
              <a:rPr lang="en-US" dirty="0" err="1" smtClean="0"/>
              <a:t>interroge</a:t>
            </a:r>
            <a:r>
              <a:rPr lang="en-US" dirty="0" smtClean="0"/>
              <a:t> le flux </a:t>
            </a:r>
            <a:r>
              <a:rPr lang="en-US" dirty="0" err="1" smtClean="0"/>
              <a:t>en</a:t>
            </a:r>
            <a:r>
              <a:rPr lang="en-US" dirty="0" smtClean="0"/>
              <a:t> permanence et </a:t>
            </a:r>
            <a:r>
              <a:rPr lang="en-US" dirty="0" err="1" smtClean="0"/>
              <a:t>appelle</a:t>
            </a:r>
            <a:r>
              <a:rPr lang="en-US" dirty="0" smtClean="0"/>
              <a:t> la </a:t>
            </a:r>
            <a:r>
              <a:rPr lang="en-US" dirty="0" err="1" smtClean="0"/>
              <a:t>fonction</a:t>
            </a:r>
            <a:r>
              <a:rPr lang="en-US" dirty="0" smtClean="0"/>
              <a:t> Lambda </a:t>
            </a:r>
            <a:r>
              <a:rPr lang="en-US" dirty="0" err="1" smtClean="0"/>
              <a:t>lorsque</a:t>
            </a:r>
            <a:r>
              <a:rPr lang="en-US" dirty="0" smtClean="0"/>
              <a:t> le service y </a:t>
            </a:r>
            <a:r>
              <a:rPr lang="en-US" dirty="0" err="1" smtClean="0"/>
              <a:t>détecte</a:t>
            </a:r>
            <a:r>
              <a:rPr lang="en-US" dirty="0" smtClean="0"/>
              <a:t> de nouveaux </a:t>
            </a:r>
            <a:r>
              <a:rPr lang="en-US" dirty="0" err="1" smtClean="0"/>
              <a:t>enregistrements</a:t>
            </a:r>
            <a:r>
              <a:rPr lang="en-US" dirty="0" smtClean="0"/>
              <a:t>. AWS Lambda </a:t>
            </a:r>
            <a:r>
              <a:rPr lang="en-US" dirty="0" err="1" smtClean="0"/>
              <a:t>sait</a:t>
            </a:r>
            <a:r>
              <a:rPr lang="en-US" dirty="0" smtClean="0"/>
              <a:t> </a:t>
            </a:r>
            <a:r>
              <a:rPr lang="en-US" dirty="0" err="1" smtClean="0"/>
              <a:t>quel</a:t>
            </a:r>
            <a:r>
              <a:rPr lang="en-US" dirty="0" smtClean="0"/>
              <a:t> flux </a:t>
            </a:r>
            <a:r>
              <a:rPr lang="en-US" dirty="0" err="1" smtClean="0"/>
              <a:t>interroger</a:t>
            </a:r>
            <a:r>
              <a:rPr lang="en-US" dirty="0" smtClean="0"/>
              <a:t> et </a:t>
            </a:r>
            <a:r>
              <a:rPr lang="en-US" dirty="0" err="1" smtClean="0"/>
              <a:t>quelle</a:t>
            </a:r>
            <a:r>
              <a:rPr lang="en-US" dirty="0" smtClean="0"/>
              <a:t> </a:t>
            </a:r>
            <a:r>
              <a:rPr lang="en-US" dirty="0" err="1" smtClean="0"/>
              <a:t>fonction</a:t>
            </a:r>
            <a:r>
              <a:rPr lang="en-US" dirty="0" smtClean="0"/>
              <a:t> Lambda </a:t>
            </a:r>
            <a:r>
              <a:rPr lang="en-US" dirty="0" err="1" smtClean="0"/>
              <a:t>appeler</a:t>
            </a:r>
            <a:r>
              <a:rPr lang="en-US" dirty="0" smtClean="0"/>
              <a:t> </a:t>
            </a:r>
            <a:r>
              <a:rPr lang="en-US" dirty="0" err="1" smtClean="0"/>
              <a:t>en</a:t>
            </a:r>
            <a:r>
              <a:rPr lang="en-US" dirty="0" smtClean="0"/>
              <a:t> </a:t>
            </a:r>
            <a:r>
              <a:rPr lang="en-US" dirty="0" err="1" smtClean="0"/>
              <a:t>fonction</a:t>
            </a:r>
            <a:r>
              <a:rPr lang="en-US" dirty="0" smtClean="0"/>
              <a:t> du </a:t>
            </a:r>
            <a:r>
              <a:rPr lang="en-US" dirty="0" err="1" smtClean="0"/>
              <a:t>mappage</a:t>
            </a:r>
            <a:r>
              <a:rPr lang="en-US" dirty="0" smtClean="0"/>
              <a:t> de source </a:t>
            </a:r>
            <a:r>
              <a:rPr lang="en-US" dirty="0" err="1" smtClean="0"/>
              <a:t>d'événement</a:t>
            </a:r>
            <a:r>
              <a:rPr lang="en-US" dirty="0" smtClean="0"/>
              <a:t> </a:t>
            </a:r>
            <a:r>
              <a:rPr lang="en-US" dirty="0" err="1" smtClean="0"/>
              <a:t>créé</a:t>
            </a:r>
            <a:r>
              <a:rPr lang="en-US" dirty="0" smtClean="0"/>
              <a:t> </a:t>
            </a:r>
            <a:r>
              <a:rPr lang="en-US" dirty="0" err="1" smtClean="0"/>
              <a:t>dans</a:t>
            </a:r>
            <a:r>
              <a:rPr lang="en-US" dirty="0" smtClean="0"/>
              <a:t> AWS Lambda.</a:t>
            </a:r>
          </a:p>
          <a:p>
            <a:r>
              <a:rPr lang="en-US" dirty="0" smtClean="0"/>
              <a:t>3 - </a:t>
            </a:r>
            <a:r>
              <a:rPr lang="en-US" dirty="0" err="1" smtClean="0"/>
              <a:t>En</a:t>
            </a:r>
            <a:r>
              <a:rPr lang="en-US" dirty="0" smtClean="0"/>
              <a:t> </a:t>
            </a:r>
            <a:r>
              <a:rPr lang="en-US" dirty="0" err="1" smtClean="0"/>
              <a:t>supposant</a:t>
            </a:r>
            <a:r>
              <a:rPr lang="en-US" dirty="0" smtClean="0"/>
              <a:t> que la </a:t>
            </a:r>
            <a:r>
              <a:rPr lang="en-US" dirty="0" err="1" smtClean="0"/>
              <a:t>stratégie</a:t>
            </a:r>
            <a:r>
              <a:rPr lang="en-US" dirty="0" smtClean="0"/>
              <a:t> </a:t>
            </a:r>
            <a:r>
              <a:rPr lang="en-US" dirty="0" err="1" smtClean="0"/>
              <a:t>d'autorisation</a:t>
            </a:r>
            <a:r>
              <a:rPr lang="en-US" dirty="0" smtClean="0"/>
              <a:t> </a:t>
            </a:r>
            <a:r>
              <a:rPr lang="en-US" dirty="0" err="1" smtClean="0"/>
              <a:t>associée</a:t>
            </a:r>
            <a:r>
              <a:rPr lang="en-US" dirty="0" smtClean="0"/>
              <a:t>, qui </a:t>
            </a:r>
            <a:r>
              <a:rPr lang="en-US" dirty="0" err="1" smtClean="0"/>
              <a:t>permet</a:t>
            </a:r>
            <a:r>
              <a:rPr lang="en-US" dirty="0" smtClean="0"/>
              <a:t> </a:t>
            </a:r>
            <a:r>
              <a:rPr lang="en-US" dirty="0" err="1" smtClean="0"/>
              <a:t>à</a:t>
            </a:r>
            <a:r>
              <a:rPr lang="en-US" dirty="0" smtClean="0"/>
              <a:t> AWS Lambda </a:t>
            </a:r>
            <a:r>
              <a:rPr lang="en-US" dirty="0" err="1" smtClean="0"/>
              <a:t>d'interroger</a:t>
            </a:r>
            <a:r>
              <a:rPr lang="en-US" dirty="0" smtClean="0"/>
              <a:t> le flux, </a:t>
            </a:r>
            <a:r>
              <a:rPr lang="en-US" dirty="0" err="1" smtClean="0"/>
              <a:t>est</a:t>
            </a:r>
            <a:r>
              <a:rPr lang="en-US" dirty="0" smtClean="0"/>
              <a:t> </a:t>
            </a:r>
            <a:r>
              <a:rPr lang="en-US" dirty="0" err="1" smtClean="0"/>
              <a:t>vérifiée</a:t>
            </a:r>
            <a:r>
              <a:rPr lang="en-US" dirty="0" smtClean="0"/>
              <a:t>, AWS Lambda </a:t>
            </a:r>
            <a:r>
              <a:rPr lang="en-US" dirty="0" err="1" smtClean="0"/>
              <a:t>exécute</a:t>
            </a:r>
            <a:r>
              <a:rPr lang="en-US" dirty="0" smtClean="0"/>
              <a:t> la </a:t>
            </a:r>
            <a:r>
              <a:rPr lang="en-US" dirty="0" err="1" smtClean="0"/>
              <a:t>fonction</a:t>
            </a:r>
            <a:r>
              <a:rPr lang="en-US" dirty="0" smtClean="0"/>
              <a:t> Lambda</a:t>
            </a:r>
            <a:endParaRPr lang="en-US" dirty="0"/>
          </a:p>
        </p:txBody>
      </p:sp>
      <p:sp>
        <p:nvSpPr>
          <p:cNvPr id="4" name="Slide Number Placeholder 3"/>
          <p:cNvSpPr>
            <a:spLocks noGrp="1"/>
          </p:cNvSpPr>
          <p:nvPr>
            <p:ph type="sldNum" sz="quarter" idx="10"/>
          </p:nvPr>
        </p:nvSpPr>
        <p:spPr/>
        <p:txBody>
          <a:bodyPr/>
          <a:lstStyle/>
          <a:p>
            <a:fld id="{B782C702-11DB-4943-A2CE-4A29E394F037}" type="slidenum">
              <a:rPr lang="fr-FR" smtClean="0"/>
              <a:t>13</a:t>
            </a:fld>
            <a:endParaRPr lang="fr-FR"/>
          </a:p>
        </p:txBody>
      </p:sp>
    </p:spTree>
    <p:extLst>
      <p:ext uri="{BB962C8B-B14F-4D97-AF65-F5344CB8AC3E}">
        <p14:creationId xmlns:p14="http://schemas.microsoft.com/office/powerpoint/2010/main" val="6595290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smtClean="0"/>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5923F103-BC34-4FE4-A40E-EDDEECFDA5D0}" type="datetimeFigureOut">
              <a:rPr lang="en-US" smtClean="0"/>
              <a:pPr/>
              <a:t>3/6/17</a:t>
            </a:fld>
            <a:endParaRPr lang="en-US" dirty="0"/>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US" dirty="0"/>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69363106"/>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BE451C3-0FF4-47C4-B829-773ADF60F88C}" type="datetimeFigureOut">
              <a:rPr lang="en-US" smtClean="0"/>
              <a:t>3/6/17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95928962"/>
      </p:ext>
    </p:extLst>
  </p:cSld>
  <p:clrMapOvr>
    <a:masterClrMapping/>
  </p:clrMapOvr>
  <p:timing>
    <p:tnLst>
      <p:par>
        <p:cTn id="1" dur="indefinite" restart="never" nodeType="tmRoot"/>
      </p:par>
    </p:tnLst>
  </p:timing>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smtClean="0"/>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BE451C3-0FF4-47C4-B829-773ADF60F88C}" type="datetimeFigureOut">
              <a:rPr lang="en-US" smtClean="0"/>
              <a:t>3/6/17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898916460"/>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smtClean="0"/>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BE451C3-0FF4-47C4-B829-773ADF60F88C}" type="datetimeFigureOut">
              <a:rPr lang="en-US" smtClean="0"/>
              <a:t>3/6/17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541486575"/>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BE451C3-0FF4-47C4-B829-773ADF60F88C}" type="datetimeFigureOut">
              <a:rPr lang="en-US" smtClean="0"/>
              <a:t>3/6/17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876653686"/>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smtClean="0"/>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2BE451C3-0FF4-47C4-B829-773ADF60F88C}" type="datetimeFigureOut">
              <a:rPr lang="en-US" smtClean="0"/>
              <a:t>3/6/17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826177113"/>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smtClean="0"/>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2BE451C3-0FF4-47C4-B829-773ADF60F88C}" type="datetimeFigureOut">
              <a:rPr lang="en-US" smtClean="0"/>
              <a:t>3/6/17</a:t>
            </a:fld>
            <a:endParaRPr lang="en-US" dirty="0"/>
          </a:p>
        </p:txBody>
      </p:sp>
      <p:sp>
        <p:nvSpPr>
          <p:cNvPr id="8" name="Footer Placeholder 7"/>
          <p:cNvSpPr>
            <a:spLocks noGrp="1"/>
          </p:cNvSpPr>
          <p:nvPr>
            <p:ph type="ftr" sz="quarter" idx="11"/>
          </p:nvPr>
        </p:nvSpPr>
        <p:spPr>
          <a:xfrm>
            <a:off x="561111" y="6391838"/>
            <a:ext cx="3644282" cy="304801"/>
          </a:xfrm>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076960336"/>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53086D93-FCAC-47E0-A2EE-787E62CA814C}" type="datetimeFigureOut">
              <a:rPr lang="en-US" smtClean="0"/>
              <a:t>3/6/17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568516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CDA879A6-0FD0-4734-A311-86BFCA472E6E}" type="datetimeFigureOut">
              <a:rPr lang="en-US" smtClean="0"/>
              <a:t>3/6/17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141767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9C9CA7B-DFD4-44B5-8C60-D14B8CD1FB59}" type="datetimeFigureOut">
              <a:rPr lang="en-US" smtClean="0"/>
              <a:t>3/6/17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849585868"/>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34E6425-0181-43F2-84FC-787E803FD2F8}" type="datetimeFigureOut">
              <a:rPr lang="en-US" smtClean="0"/>
              <a:t>3/6/17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163893151"/>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3BDB8791-F1B0-41E7-B7FD-A781E65C4266}" type="datetimeFigureOut">
              <a:rPr lang="en-US" smtClean="0"/>
              <a:t>3/6/17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3648334"/>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5FDD63B2-E120-4ED8-B27B-C685F510A5FE}" type="datetimeFigureOut">
              <a:rPr lang="en-US" smtClean="0"/>
              <a:t>3/6/17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5408628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384735"/>
            <a:ext cx="8761413" cy="706964"/>
          </a:xfrm>
        </p:spPr>
        <p:txBody>
          <a:bodyPr/>
          <a:lstStyle>
            <a:lvl1pPr>
              <a:defRPr/>
            </a:lvl1p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7AA18ACC-A947-437B-A130-35BD54FDF1E9}" type="datetimeFigureOut">
              <a:rPr lang="en-US" smtClean="0"/>
              <a:t>3/6/17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777276250"/>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C8D7E02-BCB8-4D50-A234-369438C08659}" type="datetimeFigureOut">
              <a:rPr lang="en-US" smtClean="0"/>
              <a:t>3/6/17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5389090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6E86A4C-8E40-4F87-A4F0-01A0687C5742}" type="datetimeFigureOut">
              <a:rPr lang="en-US" smtClean="0"/>
              <a:t>3/6/17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505847144"/>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smtClean="0"/>
              <a:t>Drag picture to placeholder or click icon to add</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5E72C73-2D91-4E12-BA25-F0AA0C03599B}" type="datetimeFigureOut">
              <a:rPr lang="en-US" smtClean="0"/>
              <a:t>3/6/17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678169313"/>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theme" Target="../theme/theme1.xml"/><Relationship Id="rId19" Type="http://schemas.openxmlformats.org/officeDocument/2006/relationships/image" Target="../media/image1.jpe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128307"/>
            <a:ext cx="12192000" cy="3150921"/>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90071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343042"/>
            <a:ext cx="8761413" cy="706964"/>
          </a:xfrm>
          <a:prstGeom prst="rect">
            <a:avLst/>
          </a:prstGeom>
        </p:spPr>
        <p:txBody>
          <a:bodyPr vert="horz" lIns="91440" tIns="45720" rIns="91440" bIns="45720" rtlCol="0" anchor="ctr">
            <a:noAutofit/>
          </a:bodyPr>
          <a:lstStyle/>
          <a:p>
            <a:r>
              <a:rPr lang="en-US" smtClean="0"/>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2BE451C3-0FF4-47C4-B829-773ADF60F88C}" type="datetimeFigureOut">
              <a:rPr lang="en-US" smtClean="0"/>
              <a:t>3/6/17</a:t>
            </a:fld>
            <a:endParaRPr lang="en-US" dirty="0"/>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US" dirty="0"/>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953319739"/>
      </p:ext>
    </p:extLst>
  </p:cSld>
  <p:clrMap bg1="lt1" tx1="dk1" bg2="lt2" tx2="dk2" accent1="accent1" accent2="accent2" accent3="accent3" accent4="accent4" accent5="accent5" accent6="accent6" hlink="hlink" folHlink="folHlink"/>
  <p:sldLayoutIdLst>
    <p:sldLayoutId id="2147483705" r:id="rId1"/>
    <p:sldLayoutId id="2147483706" r:id="rId2"/>
    <p:sldLayoutId id="2147483707" r:id="rId3"/>
    <p:sldLayoutId id="2147483708" r:id="rId4"/>
    <p:sldLayoutId id="2147483709" r:id="rId5"/>
    <p:sldLayoutId id="2147483710" r:id="rId6"/>
    <p:sldLayoutId id="2147483711" r:id="rId7"/>
    <p:sldLayoutId id="2147483712" r:id="rId8"/>
    <p:sldLayoutId id="2147483713" r:id="rId9"/>
    <p:sldLayoutId id="2147483714" r:id="rId10"/>
    <p:sldLayoutId id="2147483715" r:id="rId11"/>
    <p:sldLayoutId id="2147483716" r:id="rId12"/>
    <p:sldLayoutId id="2147483717" r:id="rId13"/>
    <p:sldLayoutId id="2147483718" r:id="rId14"/>
    <p:sldLayoutId id="2147483719" r:id="rId15"/>
    <p:sldLayoutId id="2147483720" r:id="rId16"/>
    <p:sldLayoutId id="2147483721" r:id="rId17"/>
  </p:sldLayoutIdLst>
  <p:timing>
    <p:tnLst>
      <p:par>
        <p:cTn id="1" dur="indefinite" restart="never" nodeType="tmRoot"/>
      </p:par>
    </p:tnLst>
  </p:timing>
  <p:hf sldNum="0" hdr="0" ftr="0" dt="0"/>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1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1" Type="http://schemas.openxmlformats.org/officeDocument/2006/relationships/slideLayout" Target="../slideLayouts/slideLayout5.xml"/><Relationship Id="rId2" Type="http://schemas.openxmlformats.org/officeDocument/2006/relationships/notesSlide" Target="../notesSlides/notesSlide8.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1" Type="http://schemas.openxmlformats.org/officeDocument/2006/relationships/slideLayout" Target="../slideLayouts/slideLayout5.xml"/><Relationship Id="rId2" Type="http://schemas.openxmlformats.org/officeDocument/2006/relationships/notesSlide" Target="../notesSlides/notesSlide9.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5.png"/><Relationship Id="rId1" Type="http://schemas.openxmlformats.org/officeDocument/2006/relationships/slideLayout" Target="../slideLayouts/slideLayout5.xml"/><Relationship Id="rId2"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emf"/><Relationship Id="rId5" Type="http://schemas.openxmlformats.org/officeDocument/2006/relationships/image" Target="../media/image28.png"/><Relationship Id="rId6" Type="http://schemas.openxmlformats.org/officeDocument/2006/relationships/image" Target="../media/image29.png"/><Relationship Id="rId7" Type="http://schemas.openxmlformats.org/officeDocument/2006/relationships/image" Target="../media/image30.png"/><Relationship Id="rId8" Type="http://schemas.openxmlformats.org/officeDocument/2006/relationships/image" Target="../media/image31.png"/><Relationship Id="rId9" Type="http://schemas.openxmlformats.org/officeDocument/2006/relationships/image" Target="../media/image32.png"/><Relationship Id="rId10" Type="http://schemas.openxmlformats.org/officeDocument/2006/relationships/image" Target="../media/image33.png"/><Relationship Id="rId11" Type="http://schemas.openxmlformats.org/officeDocument/2006/relationships/image" Target="../media/image34.png"/><Relationship Id="rId1" Type="http://schemas.openxmlformats.org/officeDocument/2006/relationships/slideLayout" Target="../slideLayouts/slideLayout4.xml"/><Relationship Id="rId2" Type="http://schemas.openxmlformats.org/officeDocument/2006/relationships/notesSlide" Target="../notesSlides/notesSlide1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hyperlink" Target="http://docs.aws.amazon.com/fr_fr/lambda/latest/dg/API_Invoke.html"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png"/></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4" Type="http://schemas.openxmlformats.org/officeDocument/2006/relationships/image" Target="../media/image38.pn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39.png"/><Relationship Id="rId4" Type="http://schemas.openxmlformats.org/officeDocument/2006/relationships/image" Target="../media/image40.png"/><Relationship Id="rId5" Type="http://schemas.openxmlformats.org/officeDocument/2006/relationships/image" Target="../media/image41.png"/><Relationship Id="rId1" Type="http://schemas.openxmlformats.org/officeDocument/2006/relationships/slideLayout" Target="../slideLayouts/slideLayout4.xml"/><Relationship Id="rId2" Type="http://schemas.openxmlformats.org/officeDocument/2006/relationships/notesSlide" Target="../notesSlides/notesSlide1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xml"/><Relationship Id="rId3" Type="http://schemas.openxmlformats.org/officeDocument/2006/relationships/image" Target="../media/image4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4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4.png"/></Relationships>
</file>

<file path=ppt/slides/_rels/slide28.xml.rels><?xml version="1.0" encoding="UTF-8" standalone="yes"?>
<Relationships xmlns="http://schemas.openxmlformats.org/package/2006/relationships"><Relationship Id="rId3" Type="http://schemas.openxmlformats.org/officeDocument/2006/relationships/image" Target="../media/image45.png"/><Relationship Id="rId4" Type="http://schemas.openxmlformats.org/officeDocument/2006/relationships/image" Target="../media/image46.png"/><Relationship Id="rId5" Type="http://schemas.openxmlformats.org/officeDocument/2006/relationships/image" Target="../media/image47.png"/><Relationship Id="rId6" Type="http://schemas.openxmlformats.org/officeDocument/2006/relationships/image" Target="../media/image30.png"/><Relationship Id="rId7" Type="http://schemas.openxmlformats.org/officeDocument/2006/relationships/image" Target="../media/image48.png"/><Relationship Id="rId8" Type="http://schemas.openxmlformats.org/officeDocument/2006/relationships/image" Target="../media/image49.png"/><Relationship Id="rId9" Type="http://schemas.openxmlformats.org/officeDocument/2006/relationships/image" Target="../media/image50.png"/><Relationship Id="rId1" Type="http://schemas.openxmlformats.org/officeDocument/2006/relationships/slideLayout" Target="../slideLayouts/slideLayout6.xml"/><Relationship Id="rId2" Type="http://schemas.openxmlformats.org/officeDocument/2006/relationships/notesSlide" Target="../notesSlides/notesSlide1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 Id="rId3" Type="http://schemas.openxmlformats.org/officeDocument/2006/relationships/image" Target="../media/image51.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3.png"/></Relationships>
</file>

<file path=ppt/slides/_rels/slide33.xml.rels><?xml version="1.0" encoding="UTF-8" standalone="yes"?>
<Relationships xmlns="http://schemas.openxmlformats.org/package/2006/relationships"><Relationship Id="rId3" Type="http://schemas.openxmlformats.org/officeDocument/2006/relationships/image" Target="../media/image55.png"/><Relationship Id="rId4" Type="http://schemas.openxmlformats.org/officeDocument/2006/relationships/image" Target="../media/image56.png"/><Relationship Id="rId5" Type="http://schemas.openxmlformats.org/officeDocument/2006/relationships/image" Target="../media/image57.jpeg"/><Relationship Id="rId6" Type="http://schemas.openxmlformats.org/officeDocument/2006/relationships/image" Target="../media/image58.jpeg"/><Relationship Id="rId1" Type="http://schemas.openxmlformats.org/officeDocument/2006/relationships/slideLayout" Target="../slideLayouts/slideLayout6.xml"/><Relationship Id="rId2" Type="http://schemas.openxmlformats.org/officeDocument/2006/relationships/image" Target="../media/image5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image" Target="../media/image60.png"/><Relationship Id="rId4" Type="http://schemas.openxmlformats.org/officeDocument/2006/relationships/image" Target="../media/image30.png"/><Relationship Id="rId5" Type="http://schemas.openxmlformats.org/officeDocument/2006/relationships/image" Target="../media/image61.png"/><Relationship Id="rId1" Type="http://schemas.openxmlformats.org/officeDocument/2006/relationships/slideLayout" Target="../slideLayouts/slideLayout6.xml"/><Relationship Id="rId2" Type="http://schemas.openxmlformats.org/officeDocument/2006/relationships/notesSlide" Target="../notesSlides/notesSlide18.xml"/></Relationships>
</file>

<file path=ppt/slides/_rels/slide37.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62.png"/><Relationship Id="rId5" Type="http://schemas.openxmlformats.org/officeDocument/2006/relationships/image" Target="../media/image63.png"/><Relationship Id="rId6" Type="http://schemas.openxmlformats.org/officeDocument/2006/relationships/image" Target="../media/image64.png"/><Relationship Id="rId7" Type="http://schemas.openxmlformats.org/officeDocument/2006/relationships/image" Target="../media/image65.png"/><Relationship Id="rId8" Type="http://schemas.openxmlformats.org/officeDocument/2006/relationships/image" Target="../media/image66.png"/><Relationship Id="rId9" Type="http://schemas.openxmlformats.org/officeDocument/2006/relationships/image" Target="../media/image67.png"/><Relationship Id="rId10" Type="http://schemas.openxmlformats.org/officeDocument/2006/relationships/image" Target="../media/image9.png"/><Relationship Id="rId11" Type="http://schemas.openxmlformats.org/officeDocument/2006/relationships/image" Target="../media/image68.png"/><Relationship Id="rId1" Type="http://schemas.openxmlformats.org/officeDocument/2006/relationships/slideLayout" Target="../slideLayouts/slideLayout6.xml"/><Relationship Id="rId2" Type="http://schemas.openxmlformats.org/officeDocument/2006/relationships/notesSlide" Target="../notesSlides/notesSlide19.xml"/></Relationships>
</file>

<file path=ppt/slides/_rels/slide38.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62.png"/><Relationship Id="rId5" Type="http://schemas.openxmlformats.org/officeDocument/2006/relationships/image" Target="../media/image63.png"/><Relationship Id="rId6" Type="http://schemas.openxmlformats.org/officeDocument/2006/relationships/image" Target="../media/image64.png"/><Relationship Id="rId7" Type="http://schemas.openxmlformats.org/officeDocument/2006/relationships/image" Target="../media/image65.png"/><Relationship Id="rId8" Type="http://schemas.openxmlformats.org/officeDocument/2006/relationships/image" Target="../media/image66.png"/><Relationship Id="rId9" Type="http://schemas.openxmlformats.org/officeDocument/2006/relationships/image" Target="../media/image67.png"/><Relationship Id="rId10" Type="http://schemas.openxmlformats.org/officeDocument/2006/relationships/image" Target="../media/image9.png"/><Relationship Id="rId1" Type="http://schemas.openxmlformats.org/officeDocument/2006/relationships/slideLayout" Target="../slideLayouts/slideLayout6.xml"/><Relationship Id="rId2" Type="http://schemas.openxmlformats.org/officeDocument/2006/relationships/notesSlide" Target="../notesSlides/notesSlide20.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40.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60.png"/><Relationship Id="rId5" Type="http://schemas.openxmlformats.org/officeDocument/2006/relationships/image" Target="../media/image69.png"/><Relationship Id="rId1" Type="http://schemas.openxmlformats.org/officeDocument/2006/relationships/slideLayout" Target="../slideLayouts/slideLayout6.xml"/><Relationship Id="rId2" Type="http://schemas.openxmlformats.org/officeDocument/2006/relationships/notesSlide" Target="../notesSlides/notesSlide21.xml"/></Relationships>
</file>

<file path=ppt/slides/_rels/slide41.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61.png"/><Relationship Id="rId5" Type="http://schemas.openxmlformats.org/officeDocument/2006/relationships/image" Target="../media/image60.png"/><Relationship Id="rId6" Type="http://schemas.openxmlformats.org/officeDocument/2006/relationships/image" Target="../media/image69.png"/><Relationship Id="rId1" Type="http://schemas.openxmlformats.org/officeDocument/2006/relationships/slideLayout" Target="../slideLayouts/slideLayout6.xml"/><Relationship Id="rId2" Type="http://schemas.openxmlformats.org/officeDocument/2006/relationships/notesSlide" Target="../notesSlides/notesSlide22.xml"/></Relationships>
</file>

<file path=ppt/slides/_rels/slide42.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61.png"/><Relationship Id="rId5" Type="http://schemas.openxmlformats.org/officeDocument/2006/relationships/image" Target="../media/image60.png"/><Relationship Id="rId6" Type="http://schemas.openxmlformats.org/officeDocument/2006/relationships/image" Target="../media/image70.png"/><Relationship Id="rId7" Type="http://schemas.openxmlformats.org/officeDocument/2006/relationships/image" Target="../media/image71.png"/><Relationship Id="rId8" Type="http://schemas.openxmlformats.org/officeDocument/2006/relationships/image" Target="../media/image9.png"/><Relationship Id="rId1" Type="http://schemas.openxmlformats.org/officeDocument/2006/relationships/slideLayout" Target="../slideLayouts/slideLayout6.xml"/><Relationship Id="rId2" Type="http://schemas.openxmlformats.org/officeDocument/2006/relationships/notesSlide" Target="../notesSlides/notesSlide2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image" Target="../media/image72.jpe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0.png"/><Relationship Id="rId3"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14.png"/><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1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fr-FR" dirty="0" smtClean="0"/>
              <a:t>AWS Lambda</a:t>
            </a:r>
            <a:endParaRPr lang="fr-FR" dirty="0"/>
          </a:p>
        </p:txBody>
      </p:sp>
      <p:sp>
        <p:nvSpPr>
          <p:cNvPr id="3" name="Subtitle 2"/>
          <p:cNvSpPr>
            <a:spLocks noGrp="1"/>
          </p:cNvSpPr>
          <p:nvPr>
            <p:ph type="subTitle" idx="1"/>
          </p:nvPr>
        </p:nvSpPr>
        <p:spPr/>
        <p:txBody>
          <a:bodyPr>
            <a:normAutofit/>
          </a:bodyPr>
          <a:lstStyle/>
          <a:p>
            <a:r>
              <a:rPr lang="fr-FR" sz="2400" dirty="0" err="1" smtClean="0"/>
              <a:t>zero</a:t>
            </a:r>
            <a:r>
              <a:rPr lang="fr-FR" sz="2400" dirty="0" smtClean="0"/>
              <a:t> </a:t>
            </a:r>
            <a:r>
              <a:rPr lang="fr-FR" sz="2400" dirty="0"/>
              <a:t>to </a:t>
            </a:r>
            <a:r>
              <a:rPr lang="fr-FR" sz="2400" dirty="0" err="1"/>
              <a:t>hero</a:t>
            </a:r>
            <a:endParaRPr lang="fr-FR" sz="2400" dirty="0"/>
          </a:p>
        </p:txBody>
      </p:sp>
    </p:spTree>
    <p:extLst>
      <p:ext uri="{BB962C8B-B14F-4D97-AF65-F5344CB8AC3E}">
        <p14:creationId xmlns:p14="http://schemas.microsoft.com/office/powerpoint/2010/main" val="211677851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smtClean="0"/>
              <a:t>Réutilisation des containers</a:t>
            </a:r>
            <a:endParaRPr lang="fr-FR" dirty="0"/>
          </a:p>
        </p:txBody>
      </p:sp>
      <p:sp>
        <p:nvSpPr>
          <p:cNvPr id="3" name="Content Placeholder 2"/>
          <p:cNvSpPr>
            <a:spLocks noGrp="1"/>
          </p:cNvSpPr>
          <p:nvPr>
            <p:ph sz="half" idx="1"/>
          </p:nvPr>
        </p:nvSpPr>
        <p:spPr>
          <a:xfrm>
            <a:off x="1154954" y="1783830"/>
            <a:ext cx="4825158" cy="4781862"/>
          </a:xfrm>
        </p:spPr>
        <p:txBody>
          <a:bodyPr>
            <a:normAutofit lnSpcReduction="10000"/>
          </a:bodyPr>
          <a:lstStyle/>
          <a:p>
            <a:r>
              <a:rPr lang="fr-FR" dirty="0"/>
              <a:t>L’exécution d’une lambda est « </a:t>
            </a:r>
            <a:r>
              <a:rPr lang="fr-FR" dirty="0" err="1"/>
              <a:t>sandboxé</a:t>
            </a:r>
            <a:r>
              <a:rPr lang="fr-FR" dirty="0"/>
              <a:t> » dans un container. L’initialisation se fait qu’une fois par container </a:t>
            </a:r>
            <a:r>
              <a:rPr lang="fr-FR" i="1" dirty="0"/>
              <a:t>(</a:t>
            </a:r>
            <a:r>
              <a:rPr lang="fr-FR" i="1" dirty="0" smtClean="0"/>
              <a:t>ligne 1 </a:t>
            </a:r>
            <a:r>
              <a:rPr lang="fr-FR" i="1" dirty="0"/>
              <a:t>à </a:t>
            </a:r>
            <a:r>
              <a:rPr lang="fr-FR" i="1" dirty="0" smtClean="0"/>
              <a:t>ligne 6)</a:t>
            </a:r>
          </a:p>
          <a:p>
            <a:endParaRPr lang="fr-FR" i="1" dirty="0"/>
          </a:p>
          <a:p>
            <a:r>
              <a:rPr lang="fr-FR" dirty="0"/>
              <a:t>L’instance du container peut être réutilisée (temps court, aucune modification de code ni de configuration</a:t>
            </a:r>
            <a:r>
              <a:rPr lang="fr-FR" dirty="0" smtClean="0"/>
              <a:t>)</a:t>
            </a:r>
          </a:p>
          <a:p>
            <a:endParaRPr lang="fr-FR" dirty="0"/>
          </a:p>
          <a:p>
            <a:r>
              <a:rPr lang="fr-FR" dirty="0" err="1" smtClean="0"/>
              <a:t>Freeze</a:t>
            </a:r>
            <a:r>
              <a:rPr lang="fr-FR" dirty="0" smtClean="0"/>
              <a:t> </a:t>
            </a:r>
            <a:r>
              <a:rPr lang="fr-FR" dirty="0"/>
              <a:t>du container après la fin du </a:t>
            </a:r>
            <a:r>
              <a:rPr lang="fr-FR" dirty="0" err="1"/>
              <a:t>handler</a:t>
            </a:r>
            <a:endParaRPr lang="fr-FR" dirty="0"/>
          </a:p>
          <a:p>
            <a:endParaRPr lang="fr-FR" dirty="0"/>
          </a:p>
          <a:p>
            <a:pPr marL="0" indent="0" algn="ctr">
              <a:buNone/>
            </a:pPr>
            <a:r>
              <a:rPr lang="fr-FR" b="1" dirty="0"/>
              <a:t>Ne pas présumer de la réutilisation de la même instance de la lambda</a:t>
            </a:r>
          </a:p>
          <a:p>
            <a:endParaRPr lang="fr-FR" dirty="0"/>
          </a:p>
          <a:p>
            <a:endParaRPr lang="fr-FR" dirty="0"/>
          </a:p>
        </p:txBody>
      </p:sp>
      <p:pic>
        <p:nvPicPr>
          <p:cNvPr id="5" name="Content Placeholder 5"/>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493527" y="2261283"/>
            <a:ext cx="4824412" cy="3291265"/>
          </a:xfrm>
        </p:spPr>
      </p:pic>
      <p:sp>
        <p:nvSpPr>
          <p:cNvPr id="6" name="Rectangle 5"/>
          <p:cNvSpPr/>
          <p:nvPr/>
        </p:nvSpPr>
        <p:spPr>
          <a:xfrm>
            <a:off x="6595682" y="2803160"/>
            <a:ext cx="1828800" cy="389745"/>
          </a:xfrm>
          <a:prstGeom prst="rect">
            <a:avLst/>
          </a:prstGeom>
          <a:noFill/>
          <a:ln w="38100">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7" name="Rectangle 6"/>
          <p:cNvSpPr/>
          <p:nvPr/>
        </p:nvSpPr>
        <p:spPr>
          <a:xfrm>
            <a:off x="6613172" y="5021706"/>
            <a:ext cx="3505198" cy="530844"/>
          </a:xfrm>
          <a:prstGeom prst="rect">
            <a:avLst/>
          </a:prstGeom>
          <a:noFill/>
          <a:ln w="38100">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8" name="Right Arrow 7"/>
          <p:cNvSpPr/>
          <p:nvPr/>
        </p:nvSpPr>
        <p:spPr>
          <a:xfrm rot="10800000">
            <a:off x="9401342" y="3694222"/>
            <a:ext cx="1047521" cy="41308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TextBox 8"/>
          <p:cNvSpPr txBox="1"/>
          <p:nvPr/>
        </p:nvSpPr>
        <p:spPr>
          <a:xfrm rot="20381740">
            <a:off x="8020525" y="2259483"/>
            <a:ext cx="1770414" cy="646331"/>
          </a:xfrm>
          <a:prstGeom prst="rect">
            <a:avLst/>
          </a:prstGeom>
          <a:solidFill>
            <a:schemeClr val="bg1">
              <a:lumMod val="95000"/>
            </a:schemeClr>
          </a:solidFill>
        </p:spPr>
        <p:txBody>
          <a:bodyPr wrap="square" rtlCol="0">
            <a:spAutoFit/>
          </a:bodyPr>
          <a:lstStyle/>
          <a:p>
            <a:r>
              <a:rPr lang="fr-FR" b="1" smtClean="0"/>
              <a:t>Variable hors du « </a:t>
            </a:r>
            <a:r>
              <a:rPr lang="fr-FR" b="1" dirty="0" err="1" smtClean="0"/>
              <a:t>handler</a:t>
            </a:r>
            <a:r>
              <a:rPr lang="fr-FR" b="1" dirty="0" smtClean="0"/>
              <a:t> »</a:t>
            </a:r>
            <a:endParaRPr lang="fr-FR" b="1" dirty="0"/>
          </a:p>
        </p:txBody>
      </p:sp>
      <p:sp>
        <p:nvSpPr>
          <p:cNvPr id="10" name="TextBox 9"/>
          <p:cNvSpPr txBox="1"/>
          <p:nvPr/>
        </p:nvSpPr>
        <p:spPr>
          <a:xfrm rot="20403809">
            <a:off x="9589760" y="4513933"/>
            <a:ext cx="2175666" cy="646331"/>
          </a:xfrm>
          <a:prstGeom prst="rect">
            <a:avLst/>
          </a:prstGeom>
          <a:solidFill>
            <a:schemeClr val="bg1">
              <a:lumMod val="95000"/>
            </a:schemeClr>
          </a:solidFill>
        </p:spPr>
        <p:txBody>
          <a:bodyPr wrap="square" rtlCol="0">
            <a:spAutoFit/>
          </a:bodyPr>
          <a:lstStyle/>
          <a:p>
            <a:pPr algn="ctr"/>
            <a:r>
              <a:rPr lang="fr-FR" b="1" smtClean="0"/>
              <a:t>Exécution différée répétée</a:t>
            </a:r>
            <a:endParaRPr lang="fr-FR" b="1" dirty="0"/>
          </a:p>
        </p:txBody>
      </p:sp>
    </p:spTree>
    <p:extLst>
      <p:ext uri="{BB962C8B-B14F-4D97-AF65-F5344CB8AC3E}">
        <p14:creationId xmlns:p14="http://schemas.microsoft.com/office/powerpoint/2010/main" val="127690224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fr-FR" dirty="0" smtClean="0"/>
              <a:t>Appeler AWS Lambda</a:t>
            </a:r>
            <a:endParaRPr lang="fr-FR" dirty="0"/>
          </a:p>
        </p:txBody>
      </p:sp>
    </p:spTree>
    <p:extLst>
      <p:ext uri="{BB962C8B-B14F-4D97-AF65-F5344CB8AC3E}">
        <p14:creationId xmlns:p14="http://schemas.microsoft.com/office/powerpoint/2010/main" val="147631670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smtClean="0"/>
              <a:t>PUSH vs PULL</a:t>
            </a:r>
            <a:endParaRPr lang="fr-FR" dirty="0"/>
          </a:p>
        </p:txBody>
      </p:sp>
      <p:sp>
        <p:nvSpPr>
          <p:cNvPr id="11" name="Text Placeholder 10"/>
          <p:cNvSpPr>
            <a:spLocks noGrp="1"/>
          </p:cNvSpPr>
          <p:nvPr>
            <p:ph type="body" idx="1"/>
          </p:nvPr>
        </p:nvSpPr>
        <p:spPr>
          <a:xfrm>
            <a:off x="836909" y="1311767"/>
            <a:ext cx="5143203" cy="576262"/>
          </a:xfrm>
        </p:spPr>
        <p:txBody>
          <a:bodyPr/>
          <a:lstStyle/>
          <a:p>
            <a:r>
              <a:rPr lang="fr-FR" smtClean="0"/>
              <a:t>PUSH</a:t>
            </a:r>
            <a:endParaRPr lang="fr-FR" dirty="0"/>
          </a:p>
        </p:txBody>
      </p:sp>
      <p:sp>
        <p:nvSpPr>
          <p:cNvPr id="3" name="Content Placeholder 2"/>
          <p:cNvSpPr>
            <a:spLocks noGrp="1"/>
          </p:cNvSpPr>
          <p:nvPr>
            <p:ph sz="half" idx="2"/>
          </p:nvPr>
        </p:nvSpPr>
        <p:spPr>
          <a:xfrm>
            <a:off x="836908" y="1888029"/>
            <a:ext cx="5143204" cy="3604834"/>
          </a:xfrm>
        </p:spPr>
        <p:txBody>
          <a:bodyPr/>
          <a:lstStyle/>
          <a:p>
            <a:r>
              <a:rPr lang="fr-FR" dirty="0" smtClean="0"/>
              <a:t>Autoriser l’émetteur de l’événement à appeler AWS Lambda</a:t>
            </a:r>
          </a:p>
          <a:p>
            <a:r>
              <a:rPr lang="fr-FR" dirty="0" smtClean="0"/>
              <a:t>Tous les services (</a:t>
            </a:r>
            <a:r>
              <a:rPr lang="fr-FR" dirty="0"/>
              <a:t>S3, SNS, </a:t>
            </a:r>
            <a:r>
              <a:rPr lang="fr-FR" dirty="0" err="1" smtClean="0"/>
              <a:t>Cognito</a:t>
            </a:r>
            <a:r>
              <a:rPr lang="fr-FR" dirty="0" smtClean="0"/>
              <a:t>, </a:t>
            </a:r>
            <a:r>
              <a:rPr lang="is-IS" dirty="0" smtClean="0"/>
              <a:t>…) </a:t>
            </a:r>
            <a:r>
              <a:rPr lang="fr-FR" dirty="0" smtClean="0"/>
              <a:t>utilisent ce mode sauf </a:t>
            </a:r>
            <a:r>
              <a:rPr lang="fr-FR" dirty="0" err="1" smtClean="0"/>
              <a:t>Kinesis</a:t>
            </a:r>
            <a:r>
              <a:rPr lang="fr-FR" dirty="0" smtClean="0"/>
              <a:t> &amp; </a:t>
            </a:r>
            <a:r>
              <a:rPr lang="fr-FR" dirty="0" err="1" smtClean="0"/>
              <a:t>DynamoDB</a:t>
            </a:r>
            <a:endParaRPr lang="fr-FR" dirty="0" smtClean="0"/>
          </a:p>
          <a:p>
            <a:r>
              <a:rPr lang="fr-FR" dirty="0"/>
              <a:t>Méthode « </a:t>
            </a:r>
            <a:r>
              <a:rPr lang="fr-FR" dirty="0" err="1" smtClean="0"/>
              <a:t>AddPermission</a:t>
            </a:r>
            <a:r>
              <a:rPr lang="fr-FR" dirty="0" smtClean="0"/>
              <a:t> » de l’API</a:t>
            </a:r>
          </a:p>
          <a:p>
            <a:endParaRPr lang="fr-FR" dirty="0" smtClean="0"/>
          </a:p>
        </p:txBody>
      </p:sp>
      <p:sp>
        <p:nvSpPr>
          <p:cNvPr id="7" name="Content Placeholder 2"/>
          <p:cNvSpPr txBox="1">
            <a:spLocks/>
          </p:cNvSpPr>
          <p:nvPr/>
        </p:nvSpPr>
        <p:spPr>
          <a:xfrm>
            <a:off x="6468290" y="2585421"/>
            <a:ext cx="4825158" cy="341630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endParaRPr lang="fr-FR" dirty="0" smtClean="0"/>
          </a:p>
        </p:txBody>
      </p:sp>
      <p:pic>
        <p:nvPicPr>
          <p:cNvPr id="16" name="Picture 2" descr="ttp://docs.aws.amazon.com/fr_fr/lambda/latest/dg/images/push-s3-example-1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51680" y="2225216"/>
            <a:ext cx="4419600" cy="3238500"/>
          </a:xfrm>
          <a:prstGeom prst="rect">
            <a:avLst/>
          </a:prstGeom>
          <a:noFill/>
          <a:extLst>
            <a:ext uri="{909E8E84-426E-40DD-AFC4-6F175D3DCCD1}">
              <a14:hiddenFill xmlns:a14="http://schemas.microsoft.com/office/drawing/2010/main">
                <a:solidFill>
                  <a:srgbClr val="FFFFFF"/>
                </a:solidFill>
              </a14:hiddenFill>
            </a:ext>
          </a:extLst>
        </p:spPr>
      </p:pic>
      <p:pic>
        <p:nvPicPr>
          <p:cNvPr id="17"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6304" y="4533590"/>
            <a:ext cx="4824412" cy="1535535"/>
          </a:xfrm>
          <a:prstGeom prst="rect">
            <a:avLst/>
          </a:prstGeom>
        </p:spPr>
      </p:pic>
      <p:sp>
        <p:nvSpPr>
          <p:cNvPr id="6" name="TextBox 5"/>
          <p:cNvSpPr txBox="1"/>
          <p:nvPr/>
        </p:nvSpPr>
        <p:spPr>
          <a:xfrm>
            <a:off x="996304" y="6069125"/>
            <a:ext cx="4579419" cy="307777"/>
          </a:xfrm>
          <a:prstGeom prst="rect">
            <a:avLst/>
          </a:prstGeom>
          <a:noFill/>
        </p:spPr>
        <p:txBody>
          <a:bodyPr wrap="square" rtlCol="0">
            <a:spAutoFit/>
          </a:bodyPr>
          <a:lstStyle/>
          <a:p>
            <a:r>
              <a:rPr lang="fr-FR" sz="1400" dirty="0" smtClean="0"/>
              <a:t>Délégation de permission avec </a:t>
            </a:r>
            <a:r>
              <a:rPr lang="fr-FR" sz="1400" dirty="0" err="1" smtClean="0"/>
              <a:t>Cloudformation</a:t>
            </a:r>
            <a:endParaRPr lang="fr-FR" sz="1400" dirty="0"/>
          </a:p>
        </p:txBody>
      </p:sp>
    </p:spTree>
    <p:extLst>
      <p:ext uri="{BB962C8B-B14F-4D97-AF65-F5344CB8AC3E}">
        <p14:creationId xmlns:p14="http://schemas.microsoft.com/office/powerpoint/2010/main" val="85628290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smtClean="0"/>
              <a:t>PUSH vs PULL</a:t>
            </a:r>
            <a:endParaRPr lang="fr-FR" dirty="0"/>
          </a:p>
        </p:txBody>
      </p:sp>
      <p:sp>
        <p:nvSpPr>
          <p:cNvPr id="12" name="Text Placeholder 11"/>
          <p:cNvSpPr>
            <a:spLocks noGrp="1"/>
          </p:cNvSpPr>
          <p:nvPr>
            <p:ph type="body" sz="quarter" idx="3"/>
          </p:nvPr>
        </p:nvSpPr>
        <p:spPr>
          <a:xfrm>
            <a:off x="710501" y="1466746"/>
            <a:ext cx="4825159" cy="576262"/>
          </a:xfrm>
        </p:spPr>
        <p:txBody>
          <a:bodyPr/>
          <a:lstStyle/>
          <a:p>
            <a:r>
              <a:rPr lang="fr-FR" dirty="0" smtClean="0"/>
              <a:t>PULL</a:t>
            </a:r>
            <a:endParaRPr lang="fr-FR" dirty="0"/>
          </a:p>
        </p:txBody>
      </p:sp>
      <p:sp>
        <p:nvSpPr>
          <p:cNvPr id="7" name="Content Placeholder 2"/>
          <p:cNvSpPr txBox="1">
            <a:spLocks/>
          </p:cNvSpPr>
          <p:nvPr/>
        </p:nvSpPr>
        <p:spPr>
          <a:xfrm>
            <a:off x="6468290" y="2585421"/>
            <a:ext cx="4825158" cy="341630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endParaRPr lang="fr-FR" dirty="0" smtClean="0"/>
          </a:p>
        </p:txBody>
      </p:sp>
      <p:sp>
        <p:nvSpPr>
          <p:cNvPr id="14" name="Content Placeholder 13"/>
          <p:cNvSpPr>
            <a:spLocks noGrp="1"/>
          </p:cNvSpPr>
          <p:nvPr>
            <p:ph sz="quarter" idx="4"/>
          </p:nvPr>
        </p:nvSpPr>
        <p:spPr>
          <a:xfrm>
            <a:off x="603293" y="2043008"/>
            <a:ext cx="5461512" cy="3604834"/>
          </a:xfrm>
        </p:spPr>
        <p:txBody>
          <a:bodyPr/>
          <a:lstStyle/>
          <a:p>
            <a:r>
              <a:rPr lang="en-US" dirty="0" smtClean="0"/>
              <a:t>Pour Amazon </a:t>
            </a:r>
            <a:r>
              <a:rPr lang="en-US" dirty="0"/>
              <a:t>Kinesis Streams </a:t>
            </a:r>
            <a:r>
              <a:rPr lang="en-US" dirty="0" smtClean="0"/>
              <a:t>&amp; </a:t>
            </a:r>
            <a:r>
              <a:rPr lang="en-US" dirty="0" err="1" smtClean="0"/>
              <a:t>DynamoDB</a:t>
            </a:r>
            <a:r>
              <a:rPr lang="en-US" dirty="0"/>
              <a:t> Streams AWS Lambda </a:t>
            </a:r>
            <a:r>
              <a:rPr lang="en-US" dirty="0" err="1"/>
              <a:t>interroge</a:t>
            </a:r>
            <a:r>
              <a:rPr lang="en-US" dirty="0"/>
              <a:t> les flux </a:t>
            </a:r>
            <a:r>
              <a:rPr lang="en-US" dirty="0" err="1"/>
              <a:t>en</a:t>
            </a:r>
            <a:r>
              <a:rPr lang="en-US" dirty="0"/>
              <a:t> </a:t>
            </a:r>
            <a:r>
              <a:rPr lang="en-US" dirty="0" err="1"/>
              <a:t>votre</a:t>
            </a:r>
            <a:r>
              <a:rPr lang="en-US" dirty="0"/>
              <a:t> nom et y lit les nouveaux </a:t>
            </a:r>
            <a:r>
              <a:rPr lang="en-US" dirty="0" err="1" smtClean="0"/>
              <a:t>enregistrements</a:t>
            </a:r>
            <a:r>
              <a:rPr lang="en-US" dirty="0" smtClean="0"/>
              <a:t> =&gt; </a:t>
            </a:r>
            <a:r>
              <a:rPr lang="en-US" dirty="0" err="1" smtClean="0"/>
              <a:t>autorisation</a:t>
            </a:r>
            <a:r>
              <a:rPr lang="en-US" dirty="0" smtClean="0"/>
              <a:t> </a:t>
            </a:r>
            <a:r>
              <a:rPr lang="en-US" dirty="0" err="1" smtClean="0"/>
              <a:t>portée</a:t>
            </a:r>
            <a:r>
              <a:rPr lang="en-US" dirty="0" smtClean="0"/>
              <a:t> par le r</a:t>
            </a:r>
            <a:r>
              <a:rPr lang="fr-FR" dirty="0" err="1" smtClean="0"/>
              <a:t>ôle</a:t>
            </a:r>
            <a:r>
              <a:rPr lang="fr-FR" dirty="0" smtClean="0"/>
              <a:t> IAM de la Lambda</a:t>
            </a:r>
          </a:p>
          <a:p>
            <a:endParaRPr lang="fr-FR" dirty="0" smtClean="0"/>
          </a:p>
          <a:p>
            <a:r>
              <a:rPr lang="fr-FR" dirty="0" err="1"/>
              <a:t>Policies</a:t>
            </a:r>
            <a:r>
              <a:rPr lang="fr-FR" dirty="0"/>
              <a:t> </a:t>
            </a:r>
            <a:r>
              <a:rPr lang="fr-FR" dirty="0" smtClean="0"/>
              <a:t>prédéfinies</a:t>
            </a:r>
            <a:r>
              <a:rPr lang="fr-FR" sz="1400" dirty="0" smtClean="0"/>
              <a:t>					</a:t>
            </a:r>
            <a:r>
              <a:rPr lang="fr-FR" sz="1400" dirty="0" err="1" smtClean="0"/>
              <a:t>AWSLambdaKinesisExecutionRole</a:t>
            </a:r>
            <a:r>
              <a:rPr lang="fr-FR" sz="1400" dirty="0" smtClean="0"/>
              <a:t>, 					</a:t>
            </a:r>
            <a:r>
              <a:rPr lang="fr-FR" sz="1400" dirty="0" err="1" smtClean="0"/>
              <a:t>AWSLambdaDynamoDBExecutionRole</a:t>
            </a:r>
            <a:endParaRPr lang="fr-FR" sz="1400" dirty="0"/>
          </a:p>
          <a:p>
            <a:endParaRPr lang="fr-FR" dirty="0"/>
          </a:p>
        </p:txBody>
      </p:sp>
      <p:pic>
        <p:nvPicPr>
          <p:cNvPr id="7172" name="Picture 4" descr="ttp://docs.aws.amazon.com/fr_fr/lambda/latest/dg/images/kinesis-pull-1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72483" y="1389256"/>
            <a:ext cx="5124450" cy="2524125"/>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34708" y="3990871"/>
            <a:ext cx="2838314" cy="2546598"/>
          </a:xfrm>
          <a:prstGeom prst="rect">
            <a:avLst/>
          </a:prstGeom>
        </p:spPr>
      </p:pic>
    </p:spTree>
    <p:extLst>
      <p:ext uri="{BB962C8B-B14F-4D97-AF65-F5344CB8AC3E}">
        <p14:creationId xmlns:p14="http://schemas.microsoft.com/office/powerpoint/2010/main" val="5741799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smtClean="0"/>
              <a:t>Et dans mon application ?</a:t>
            </a:r>
            <a:endParaRPr lang="fr-FR" dirty="0"/>
          </a:p>
        </p:txBody>
      </p:sp>
      <p:sp>
        <p:nvSpPr>
          <p:cNvPr id="3" name="Text Placeholder 2"/>
          <p:cNvSpPr>
            <a:spLocks noGrp="1"/>
          </p:cNvSpPr>
          <p:nvPr>
            <p:ph type="body" idx="1"/>
          </p:nvPr>
        </p:nvSpPr>
        <p:spPr>
          <a:xfrm>
            <a:off x="1154954" y="1952569"/>
            <a:ext cx="4825157" cy="576262"/>
          </a:xfrm>
        </p:spPr>
        <p:txBody>
          <a:bodyPr/>
          <a:lstStyle/>
          <a:p>
            <a:r>
              <a:rPr lang="fr-FR" dirty="0" smtClean="0"/>
              <a:t>Utilisation SDK AWS</a:t>
            </a:r>
            <a:endParaRPr lang="fr-FR" dirty="0"/>
          </a:p>
        </p:txBody>
      </p:sp>
      <p:pic>
        <p:nvPicPr>
          <p:cNvPr id="11" name="Content Placeholder 10"/>
          <p:cNvPicPr>
            <a:picLocks noGrp="1" noChangeAspect="1"/>
          </p:cNvPicPr>
          <p:nvPr>
            <p:ph sz="quarter" idx="4"/>
          </p:nvPr>
        </p:nvPicPr>
        <p:blipFill>
          <a:blip r:embed="rId2">
            <a:extLst>
              <a:ext uri="{28A0092B-C50C-407E-A947-70E740481C1C}">
                <a14:useLocalDpi xmlns:a14="http://schemas.microsoft.com/office/drawing/2010/main" val="0"/>
              </a:ext>
            </a:extLst>
          </a:blip>
          <a:stretch>
            <a:fillRect/>
          </a:stretch>
        </p:blipFill>
        <p:spPr>
          <a:xfrm>
            <a:off x="1281160" y="4500780"/>
            <a:ext cx="4254500" cy="1028700"/>
          </a:xfrm>
        </p:spPr>
      </p:pic>
      <p:pic>
        <p:nvPicPr>
          <p:cNvPr id="10" name="Content Placeholder 9"/>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1268460" y="2916291"/>
            <a:ext cx="4267200" cy="1054100"/>
          </a:xfrm>
        </p:spPr>
      </p:pic>
      <p:sp>
        <p:nvSpPr>
          <p:cNvPr id="12" name="TextBox 11"/>
          <p:cNvSpPr txBox="1"/>
          <p:nvPr/>
        </p:nvSpPr>
        <p:spPr>
          <a:xfrm>
            <a:off x="1281159" y="2802354"/>
            <a:ext cx="3864277" cy="377408"/>
          </a:xfrm>
          <a:prstGeom prst="rect">
            <a:avLst/>
          </a:prstGeom>
          <a:noFill/>
        </p:spPr>
        <p:txBody>
          <a:bodyPr wrap="square" rtlCol="0">
            <a:spAutoFit/>
          </a:bodyPr>
          <a:lstStyle/>
          <a:p>
            <a:pPr algn="r"/>
            <a:r>
              <a:rPr lang="fr-FR" b="1" dirty="0" smtClean="0"/>
              <a:t>Synchrone</a:t>
            </a:r>
            <a:endParaRPr lang="fr-FR" b="1" dirty="0"/>
          </a:p>
        </p:txBody>
      </p:sp>
      <p:sp>
        <p:nvSpPr>
          <p:cNvPr id="14" name="TextBox 13"/>
          <p:cNvSpPr txBox="1"/>
          <p:nvPr/>
        </p:nvSpPr>
        <p:spPr>
          <a:xfrm>
            <a:off x="1281159" y="4357851"/>
            <a:ext cx="3864277" cy="377408"/>
          </a:xfrm>
          <a:prstGeom prst="rect">
            <a:avLst/>
          </a:prstGeom>
          <a:noFill/>
        </p:spPr>
        <p:txBody>
          <a:bodyPr wrap="square" rtlCol="0">
            <a:spAutoFit/>
          </a:bodyPr>
          <a:lstStyle/>
          <a:p>
            <a:pPr algn="r"/>
            <a:r>
              <a:rPr lang="fr-FR" b="1" dirty="0" smtClean="0"/>
              <a:t>Asynchrone</a:t>
            </a:r>
            <a:endParaRPr lang="fr-FR" b="1" dirty="0"/>
          </a:p>
        </p:txBody>
      </p:sp>
      <p:grpSp>
        <p:nvGrpSpPr>
          <p:cNvPr id="13" name="Group 12"/>
          <p:cNvGrpSpPr/>
          <p:nvPr/>
        </p:nvGrpSpPr>
        <p:grpSpPr>
          <a:xfrm>
            <a:off x="7829746" y="1050006"/>
            <a:ext cx="3752850" cy="2809875"/>
            <a:chOff x="7134583" y="1620060"/>
            <a:chExt cx="3562350" cy="2809875"/>
          </a:xfrm>
        </p:grpSpPr>
        <p:pic>
          <p:nvPicPr>
            <p:cNvPr id="9218" name="Picture 2" descr="ttp://docs.aws.amazon.com/fr_fr/lambda/latest/dg/images/push-user-app-example-10.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34583" y="1620060"/>
              <a:ext cx="3562350" cy="2809875"/>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p:cNvSpPr txBox="1"/>
            <p:nvPr/>
          </p:nvSpPr>
          <p:spPr>
            <a:xfrm rot="19539142">
              <a:off x="8252813" y="2051996"/>
              <a:ext cx="860190" cy="377408"/>
            </a:xfrm>
            <a:prstGeom prst="rect">
              <a:avLst/>
            </a:prstGeom>
            <a:noFill/>
          </p:spPr>
          <p:txBody>
            <a:bodyPr wrap="square" rtlCol="0">
              <a:spAutoFit/>
            </a:bodyPr>
            <a:lstStyle/>
            <a:p>
              <a:pPr algn="ctr"/>
              <a:r>
                <a:rPr lang="fr-FR" b="1" dirty="0" smtClean="0"/>
                <a:t>HTTPS</a:t>
              </a:r>
              <a:endParaRPr lang="fr-FR" b="1" dirty="0"/>
            </a:p>
          </p:txBody>
        </p:sp>
      </p:grpSp>
      <p:grpSp>
        <p:nvGrpSpPr>
          <p:cNvPr id="16" name="Group 15"/>
          <p:cNvGrpSpPr/>
          <p:nvPr/>
        </p:nvGrpSpPr>
        <p:grpSpPr>
          <a:xfrm>
            <a:off x="7829746" y="3915553"/>
            <a:ext cx="3752850" cy="2809875"/>
            <a:chOff x="7829746" y="3915553"/>
            <a:chExt cx="3752850" cy="2809875"/>
          </a:xfrm>
        </p:grpSpPr>
        <p:pic>
          <p:nvPicPr>
            <p:cNvPr id="9220" name="Picture 4" descr="ttp://docs.aws.amazon.com/fr_fr/lambda/latest/dg/images/push-user-cross-account-app-example-10.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29746" y="3915553"/>
              <a:ext cx="3752850" cy="2809875"/>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p:cNvSpPr txBox="1"/>
            <p:nvPr/>
          </p:nvSpPr>
          <p:spPr>
            <a:xfrm rot="19539142">
              <a:off x="9024704" y="4347489"/>
              <a:ext cx="860190" cy="377408"/>
            </a:xfrm>
            <a:prstGeom prst="rect">
              <a:avLst/>
            </a:prstGeom>
            <a:noFill/>
          </p:spPr>
          <p:txBody>
            <a:bodyPr wrap="square" rtlCol="0">
              <a:spAutoFit/>
            </a:bodyPr>
            <a:lstStyle/>
            <a:p>
              <a:pPr algn="ctr"/>
              <a:r>
                <a:rPr lang="fr-FR" b="1" dirty="0" smtClean="0"/>
                <a:t>HTTPS</a:t>
              </a:r>
              <a:endParaRPr lang="fr-FR" b="1" dirty="0"/>
            </a:p>
          </p:txBody>
        </p:sp>
      </p:grpSp>
    </p:spTree>
    <p:extLst>
      <p:ext uri="{BB962C8B-B14F-4D97-AF65-F5344CB8AC3E}">
        <p14:creationId xmlns:p14="http://schemas.microsoft.com/office/powerpoint/2010/main" val="198568067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smtClean="0"/>
              <a:t>Lambda &amp; VPC</a:t>
            </a:r>
            <a:endParaRPr lang="fr-FR" dirty="0"/>
          </a:p>
        </p:txBody>
      </p:sp>
      <p:sp>
        <p:nvSpPr>
          <p:cNvPr id="3" name="Content Placeholder 2"/>
          <p:cNvSpPr>
            <a:spLocks noGrp="1"/>
          </p:cNvSpPr>
          <p:nvPr>
            <p:ph sz="half" idx="1"/>
          </p:nvPr>
        </p:nvSpPr>
        <p:spPr>
          <a:xfrm>
            <a:off x="1154954" y="1717739"/>
            <a:ext cx="6068818" cy="3549230"/>
          </a:xfrm>
        </p:spPr>
        <p:txBody>
          <a:bodyPr/>
          <a:lstStyle/>
          <a:p>
            <a:r>
              <a:rPr lang="en-US" dirty="0"/>
              <a:t>Par </a:t>
            </a:r>
            <a:r>
              <a:rPr lang="en-US" dirty="0" err="1"/>
              <a:t>défaut</a:t>
            </a:r>
            <a:r>
              <a:rPr lang="en-US" dirty="0"/>
              <a:t>, les </a:t>
            </a:r>
            <a:r>
              <a:rPr lang="en-US" dirty="0" err="1"/>
              <a:t>ressources</a:t>
            </a:r>
            <a:r>
              <a:rPr lang="en-US" dirty="0"/>
              <a:t> au sein d'un VPC ne </a:t>
            </a:r>
            <a:r>
              <a:rPr lang="en-US" dirty="0" err="1"/>
              <a:t>sont</a:t>
            </a:r>
            <a:r>
              <a:rPr lang="en-US" dirty="0"/>
              <a:t> pas </a:t>
            </a:r>
            <a:r>
              <a:rPr lang="en-US" dirty="0" err="1"/>
              <a:t>accessibles</a:t>
            </a:r>
            <a:r>
              <a:rPr lang="en-US" dirty="0"/>
              <a:t> </a:t>
            </a:r>
            <a:r>
              <a:rPr lang="en-US" dirty="0" err="1"/>
              <a:t>à</a:t>
            </a:r>
            <a:r>
              <a:rPr lang="en-US" dirty="0"/>
              <a:t> </a:t>
            </a:r>
            <a:r>
              <a:rPr lang="en-US" dirty="0" err="1"/>
              <a:t>partir</a:t>
            </a:r>
            <a:r>
              <a:rPr lang="en-US" dirty="0"/>
              <a:t> </a:t>
            </a:r>
            <a:r>
              <a:rPr lang="en-US" dirty="0" err="1"/>
              <a:t>d'une</a:t>
            </a:r>
            <a:r>
              <a:rPr lang="en-US" dirty="0"/>
              <a:t> </a:t>
            </a:r>
            <a:r>
              <a:rPr lang="en-US" dirty="0" err="1"/>
              <a:t>fonction</a:t>
            </a:r>
            <a:r>
              <a:rPr lang="en-US" dirty="0"/>
              <a:t> </a:t>
            </a:r>
            <a:r>
              <a:rPr lang="en-US" dirty="0" smtClean="0"/>
              <a:t>Lambda</a:t>
            </a:r>
          </a:p>
          <a:p>
            <a:r>
              <a:rPr lang="en-US" dirty="0" err="1" smtClean="0"/>
              <a:t>Dans</a:t>
            </a:r>
            <a:r>
              <a:rPr lang="en-US" dirty="0" smtClean="0"/>
              <a:t> un VPC, </a:t>
            </a:r>
            <a:r>
              <a:rPr lang="en-US" dirty="0" err="1" smtClean="0"/>
              <a:t>une</a:t>
            </a:r>
            <a:r>
              <a:rPr lang="en-US" dirty="0" smtClean="0"/>
              <a:t> lambda </a:t>
            </a:r>
            <a:r>
              <a:rPr lang="en-US" dirty="0" err="1" smtClean="0"/>
              <a:t>subit</a:t>
            </a:r>
            <a:r>
              <a:rPr lang="en-US" dirty="0" smtClean="0"/>
              <a:t> </a:t>
            </a:r>
            <a:r>
              <a:rPr lang="en-US" dirty="0" err="1" smtClean="0"/>
              <a:t>une</a:t>
            </a:r>
            <a:r>
              <a:rPr lang="en-US" dirty="0" smtClean="0"/>
              <a:t> </a:t>
            </a:r>
            <a:r>
              <a:rPr lang="en-US" dirty="0" err="1" smtClean="0"/>
              <a:t>perte</a:t>
            </a:r>
            <a:r>
              <a:rPr lang="en-US" dirty="0" smtClean="0"/>
              <a:t> </a:t>
            </a:r>
            <a:r>
              <a:rPr lang="en-US" dirty="0"/>
              <a:t>de performances au </a:t>
            </a:r>
            <a:r>
              <a:rPr lang="en-US" dirty="0" err="1"/>
              <a:t>démarrage</a:t>
            </a:r>
            <a:r>
              <a:rPr lang="en-US" dirty="0"/>
              <a:t> des </a:t>
            </a:r>
            <a:r>
              <a:rPr lang="en-US" dirty="0" smtClean="0"/>
              <a:t>ENI</a:t>
            </a:r>
          </a:p>
          <a:p>
            <a:r>
              <a:rPr lang="en-US" dirty="0" err="1" smtClean="0"/>
              <a:t>Seules</a:t>
            </a:r>
            <a:r>
              <a:rPr lang="en-US" dirty="0" smtClean="0"/>
              <a:t> les lambda </a:t>
            </a:r>
            <a:r>
              <a:rPr lang="en-US" dirty="0" err="1" smtClean="0"/>
              <a:t>dans</a:t>
            </a:r>
            <a:r>
              <a:rPr lang="en-US" dirty="0" smtClean="0"/>
              <a:t> un subnet </a:t>
            </a:r>
            <a:r>
              <a:rPr lang="en-US" dirty="0" err="1" smtClean="0"/>
              <a:t>privé</a:t>
            </a:r>
            <a:r>
              <a:rPr lang="en-US" dirty="0" smtClean="0"/>
              <a:t> </a:t>
            </a:r>
            <a:r>
              <a:rPr lang="en-US" dirty="0" err="1" smtClean="0"/>
              <a:t>peuvent</a:t>
            </a:r>
            <a:r>
              <a:rPr lang="en-US" dirty="0" smtClean="0"/>
              <a:t> </a:t>
            </a:r>
            <a:r>
              <a:rPr lang="en-US" dirty="0" err="1" smtClean="0"/>
              <a:t>avoir</a:t>
            </a:r>
            <a:r>
              <a:rPr lang="en-US" dirty="0" smtClean="0"/>
              <a:t> </a:t>
            </a:r>
            <a:r>
              <a:rPr lang="en-US" dirty="0" err="1" smtClean="0"/>
              <a:t>accès</a:t>
            </a:r>
            <a:r>
              <a:rPr lang="en-US" dirty="0" smtClean="0"/>
              <a:t> </a:t>
            </a:r>
            <a:r>
              <a:rPr lang="en-US" dirty="0" err="1" smtClean="0"/>
              <a:t>à</a:t>
            </a:r>
            <a:r>
              <a:rPr lang="en-US" dirty="0" smtClean="0"/>
              <a:t> la </a:t>
            </a:r>
            <a:r>
              <a:rPr lang="en-US" dirty="0" err="1" smtClean="0"/>
              <a:t>fois</a:t>
            </a:r>
            <a:r>
              <a:rPr lang="en-US" dirty="0" smtClean="0"/>
              <a:t> </a:t>
            </a:r>
            <a:r>
              <a:rPr lang="en-US" dirty="0" err="1" smtClean="0"/>
              <a:t>à</a:t>
            </a:r>
            <a:r>
              <a:rPr lang="en-US" dirty="0" smtClean="0"/>
              <a:t> internet et aux </a:t>
            </a:r>
            <a:r>
              <a:rPr lang="en-US" dirty="0" err="1" smtClean="0"/>
              <a:t>ressources</a:t>
            </a:r>
            <a:r>
              <a:rPr lang="en-US" dirty="0" smtClean="0"/>
              <a:t> du VPC</a:t>
            </a:r>
          </a:p>
          <a:p>
            <a:r>
              <a:rPr lang="fr-FR" dirty="0" smtClean="0"/>
              <a:t>Le </a:t>
            </a:r>
            <a:r>
              <a:rPr lang="fr-FR" dirty="0" err="1" smtClean="0"/>
              <a:t>subnet</a:t>
            </a:r>
            <a:r>
              <a:rPr lang="fr-FR" dirty="0" smtClean="0"/>
              <a:t> doit posséder assez d’adresses IP et d’ENI pour </a:t>
            </a:r>
            <a:r>
              <a:rPr lang="fr-FR" dirty="0" err="1" smtClean="0"/>
              <a:t>scaler</a:t>
            </a:r>
            <a:r>
              <a:rPr lang="fr-FR" dirty="0" smtClean="0"/>
              <a:t> convenablement</a:t>
            </a:r>
            <a:endParaRPr lang="fr-FR" dirty="0"/>
          </a:p>
        </p:txBody>
      </p:sp>
      <p:sp>
        <p:nvSpPr>
          <p:cNvPr id="5" name="Rounded Rectangle 4"/>
          <p:cNvSpPr/>
          <p:nvPr/>
        </p:nvSpPr>
        <p:spPr>
          <a:xfrm>
            <a:off x="7628529" y="3146155"/>
            <a:ext cx="3142793" cy="3425125"/>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72394" y="2919592"/>
            <a:ext cx="599171" cy="391125"/>
          </a:xfrm>
          <a:prstGeom prst="rect">
            <a:avLst/>
          </a:prstGeom>
        </p:spPr>
      </p:pic>
      <p:sp>
        <p:nvSpPr>
          <p:cNvPr id="8" name="Rounded Rectangle 7"/>
          <p:cNvSpPr/>
          <p:nvPr/>
        </p:nvSpPr>
        <p:spPr>
          <a:xfrm>
            <a:off x="8033284" y="3610883"/>
            <a:ext cx="2378995" cy="1105675"/>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Helvetica Neue"/>
              <a:cs typeface="Helvetica Neue"/>
            </a:endParaRPr>
          </a:p>
        </p:txBody>
      </p:sp>
      <p:sp>
        <p:nvSpPr>
          <p:cNvPr id="9" name="TextBox 37"/>
          <p:cNvSpPr txBox="1">
            <a:spLocks noChangeArrowheads="1"/>
          </p:cNvSpPr>
          <p:nvPr/>
        </p:nvSpPr>
        <p:spPr bwMode="auto">
          <a:xfrm>
            <a:off x="8444906" y="4442708"/>
            <a:ext cx="1555750" cy="261610"/>
          </a:xfrm>
          <a:prstGeom prst="rect">
            <a:avLst/>
          </a:prstGeom>
          <a:noFill/>
          <a:ln w="9525">
            <a:noFill/>
            <a:miter lim="800000"/>
            <a:headEnd/>
            <a:tailEnd/>
          </a:ln>
        </p:spPr>
        <p:txBody>
          <a:bodyPr>
            <a:spAutoFit/>
          </a:bodyPr>
          <a:lstStyle/>
          <a:p>
            <a:pPr algn="ctr"/>
            <a:r>
              <a:rPr lang="en-US" sz="1100" b="1" dirty="0" smtClean="0">
                <a:latin typeface="+mj-lt"/>
                <a:ea typeface="Verdana" pitchFamily="34" charset="0"/>
                <a:cs typeface="Helvetica Neue"/>
              </a:rPr>
              <a:t>Subnet public</a:t>
            </a:r>
            <a:endParaRPr lang="en-US" sz="1100" b="1" dirty="0">
              <a:latin typeface="+mj-lt"/>
              <a:ea typeface="Verdana" pitchFamily="34" charset="0"/>
              <a:cs typeface="Helvetica Neue"/>
            </a:endParaRPr>
          </a:p>
        </p:txBody>
      </p:sp>
      <p:pic>
        <p:nvPicPr>
          <p:cNvPr id="10" name="Picture 9"/>
          <p:cNvPicPr>
            <a:picLocks noChangeAspect="1"/>
          </p:cNvPicPr>
          <p:nvPr/>
        </p:nvPicPr>
        <p:blipFill>
          <a:blip r:embed="rId4"/>
          <a:stretch>
            <a:fillRect/>
          </a:stretch>
        </p:blipFill>
        <p:spPr>
          <a:xfrm>
            <a:off x="8141680" y="3448492"/>
            <a:ext cx="215900" cy="241300"/>
          </a:xfrm>
          <a:prstGeom prst="rect">
            <a:avLst/>
          </a:prstGeom>
        </p:spPr>
      </p:pic>
      <p:sp>
        <p:nvSpPr>
          <p:cNvPr id="11" name="Rounded Rectangle 10"/>
          <p:cNvSpPr/>
          <p:nvPr/>
        </p:nvSpPr>
        <p:spPr>
          <a:xfrm>
            <a:off x="8033284" y="5157839"/>
            <a:ext cx="2378995" cy="1299115"/>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Helvetica Neue"/>
              <a:cs typeface="Helvetica Neue"/>
            </a:endParaRPr>
          </a:p>
        </p:txBody>
      </p:sp>
      <p:sp>
        <p:nvSpPr>
          <p:cNvPr id="12" name="TextBox 37"/>
          <p:cNvSpPr txBox="1">
            <a:spLocks noChangeArrowheads="1"/>
          </p:cNvSpPr>
          <p:nvPr/>
        </p:nvSpPr>
        <p:spPr bwMode="auto">
          <a:xfrm>
            <a:off x="8547728" y="6191412"/>
            <a:ext cx="1555750" cy="261610"/>
          </a:xfrm>
          <a:prstGeom prst="rect">
            <a:avLst/>
          </a:prstGeom>
          <a:noFill/>
          <a:ln w="9525">
            <a:noFill/>
            <a:miter lim="800000"/>
            <a:headEnd/>
            <a:tailEnd/>
          </a:ln>
        </p:spPr>
        <p:txBody>
          <a:bodyPr>
            <a:spAutoFit/>
          </a:bodyPr>
          <a:lstStyle/>
          <a:p>
            <a:pPr algn="ctr"/>
            <a:r>
              <a:rPr lang="en-US" sz="1100" b="1" dirty="0" smtClean="0">
                <a:latin typeface="+mj-lt"/>
                <a:ea typeface="Verdana" pitchFamily="34" charset="0"/>
                <a:cs typeface="Helvetica Neue"/>
              </a:rPr>
              <a:t>Subnet </a:t>
            </a:r>
            <a:r>
              <a:rPr lang="en-US" sz="1100" b="1" dirty="0" err="1" smtClean="0">
                <a:latin typeface="+mj-lt"/>
                <a:ea typeface="Verdana" pitchFamily="34" charset="0"/>
                <a:cs typeface="Helvetica Neue"/>
              </a:rPr>
              <a:t>privé</a:t>
            </a:r>
            <a:endParaRPr lang="en-US" sz="1100" b="1" dirty="0">
              <a:latin typeface="+mj-lt"/>
              <a:ea typeface="Verdana" pitchFamily="34" charset="0"/>
              <a:cs typeface="Helvetica Neue"/>
            </a:endParaRPr>
          </a:p>
        </p:txBody>
      </p:sp>
      <p:pic>
        <p:nvPicPr>
          <p:cNvPr id="13" name="Picture 12"/>
          <p:cNvPicPr>
            <a:picLocks noChangeAspect="1"/>
          </p:cNvPicPr>
          <p:nvPr/>
        </p:nvPicPr>
        <p:blipFill>
          <a:blip r:embed="rId4"/>
          <a:stretch>
            <a:fillRect/>
          </a:stretch>
        </p:blipFill>
        <p:spPr>
          <a:xfrm>
            <a:off x="8201090" y="5011248"/>
            <a:ext cx="215900" cy="241300"/>
          </a:xfrm>
          <a:prstGeom prst="rect">
            <a:avLst/>
          </a:prstGeom>
        </p:spPr>
      </p:pic>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744628" y="5587095"/>
            <a:ext cx="512055" cy="531021"/>
          </a:xfrm>
          <a:prstGeom prst="rect">
            <a:avLst/>
          </a:prstGeom>
        </p:spPr>
      </p:pic>
      <p:pic>
        <p:nvPicPr>
          <p:cNvPr id="15" name="Picture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197862" y="5619417"/>
            <a:ext cx="494088" cy="512388"/>
          </a:xfrm>
          <a:prstGeom prst="rect">
            <a:avLst/>
          </a:prstGeom>
        </p:spPr>
      </p:pic>
      <p:sp>
        <p:nvSpPr>
          <p:cNvPr id="17" name="Rounded Rectangle 16"/>
          <p:cNvSpPr/>
          <p:nvPr/>
        </p:nvSpPr>
        <p:spPr>
          <a:xfrm>
            <a:off x="7628527" y="1469767"/>
            <a:ext cx="3142793" cy="1366749"/>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pic>
        <p:nvPicPr>
          <p:cNvPr id="18" name="Picture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72392" y="1243204"/>
            <a:ext cx="599171" cy="391125"/>
          </a:xfrm>
          <a:prstGeom prst="rect">
            <a:avLst/>
          </a:prstGeom>
        </p:spPr>
      </p:pic>
      <p:sp>
        <p:nvSpPr>
          <p:cNvPr id="20" name="TextBox 37"/>
          <p:cNvSpPr txBox="1">
            <a:spLocks noChangeArrowheads="1"/>
          </p:cNvSpPr>
          <p:nvPr/>
        </p:nvSpPr>
        <p:spPr bwMode="auto">
          <a:xfrm>
            <a:off x="8506898" y="2564840"/>
            <a:ext cx="1555750" cy="261610"/>
          </a:xfrm>
          <a:prstGeom prst="rect">
            <a:avLst/>
          </a:prstGeom>
          <a:noFill/>
          <a:ln w="9525">
            <a:noFill/>
            <a:miter lim="800000"/>
            <a:headEnd/>
            <a:tailEnd/>
          </a:ln>
        </p:spPr>
        <p:txBody>
          <a:bodyPr>
            <a:spAutoFit/>
          </a:bodyPr>
          <a:lstStyle/>
          <a:p>
            <a:pPr algn="ctr"/>
            <a:r>
              <a:rPr lang="en-US" sz="1100" b="1" dirty="0" smtClean="0">
                <a:latin typeface="+mj-lt"/>
                <a:ea typeface="Verdana" pitchFamily="34" charset="0"/>
                <a:cs typeface="Helvetica Neue"/>
              </a:rPr>
              <a:t>VPC par </a:t>
            </a:r>
            <a:r>
              <a:rPr lang="en-US" sz="1100" b="1" dirty="0" err="1" smtClean="0">
                <a:latin typeface="+mj-lt"/>
                <a:ea typeface="Verdana" pitchFamily="34" charset="0"/>
                <a:cs typeface="Helvetica Neue"/>
              </a:rPr>
              <a:t>défaut</a:t>
            </a:r>
            <a:endParaRPr lang="en-US" sz="1100" b="1" dirty="0">
              <a:latin typeface="+mj-lt"/>
              <a:ea typeface="Verdana" pitchFamily="34" charset="0"/>
              <a:cs typeface="Helvetica Neue"/>
            </a:endParaRPr>
          </a:p>
        </p:txBody>
      </p:sp>
      <p:pic>
        <p:nvPicPr>
          <p:cNvPr id="21" name="Picture 2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790257" y="1796776"/>
            <a:ext cx="544781" cy="653738"/>
          </a:xfrm>
          <a:prstGeom prst="rect">
            <a:avLst/>
          </a:prstGeom>
        </p:spPr>
      </p:pic>
      <p:pic>
        <p:nvPicPr>
          <p:cNvPr id="23" name="Picture 2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874997" y="1787507"/>
            <a:ext cx="544781" cy="653738"/>
          </a:xfrm>
          <a:prstGeom prst="rect">
            <a:avLst/>
          </a:prstGeom>
        </p:spPr>
      </p:pic>
      <p:pic>
        <p:nvPicPr>
          <p:cNvPr id="24" name="Picture 2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031614" y="1790978"/>
            <a:ext cx="544781" cy="653738"/>
          </a:xfrm>
          <a:prstGeom prst="rect">
            <a:avLst/>
          </a:prstGeom>
        </p:spPr>
      </p:pic>
      <p:pic>
        <p:nvPicPr>
          <p:cNvPr id="25" name="Picture 2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927534" y="3662975"/>
            <a:ext cx="544781" cy="653738"/>
          </a:xfrm>
          <a:prstGeom prst="rect">
            <a:avLst/>
          </a:prstGeom>
        </p:spPr>
      </p:pic>
      <p:grpSp>
        <p:nvGrpSpPr>
          <p:cNvPr id="39" name="Group 38"/>
          <p:cNvGrpSpPr/>
          <p:nvPr/>
        </p:nvGrpSpPr>
        <p:grpSpPr>
          <a:xfrm>
            <a:off x="922669" y="5481105"/>
            <a:ext cx="3966532" cy="694665"/>
            <a:chOff x="922669" y="5481105"/>
            <a:chExt cx="3966532" cy="694665"/>
          </a:xfrm>
        </p:grpSpPr>
        <p:pic>
          <p:nvPicPr>
            <p:cNvPr id="26" name="Picture 2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22669" y="5481105"/>
              <a:ext cx="681064" cy="681064"/>
            </a:xfrm>
            <a:prstGeom prst="rect">
              <a:avLst/>
            </a:prstGeom>
          </p:spPr>
        </p:pic>
        <p:sp>
          <p:nvSpPr>
            <p:cNvPr id="27" name="TextBox 26"/>
            <p:cNvSpPr txBox="1"/>
            <p:nvPr/>
          </p:nvSpPr>
          <p:spPr>
            <a:xfrm>
              <a:off x="1789540" y="5529439"/>
              <a:ext cx="3099661" cy="646331"/>
            </a:xfrm>
            <a:prstGeom prst="rect">
              <a:avLst/>
            </a:prstGeom>
            <a:noFill/>
          </p:spPr>
          <p:txBody>
            <a:bodyPr wrap="square" rtlCol="0">
              <a:spAutoFit/>
            </a:bodyPr>
            <a:lstStyle/>
            <a:p>
              <a:r>
                <a:rPr lang="fr-FR" dirty="0" smtClean="0"/>
                <a:t>Pas de connexion internet dans un VPC public</a:t>
              </a:r>
              <a:endParaRPr lang="fr-FR" dirty="0"/>
            </a:p>
          </p:txBody>
        </p:sp>
      </p:grpSp>
      <p:pic>
        <p:nvPicPr>
          <p:cNvPr id="28" name="Picture 2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176077" y="3418727"/>
            <a:ext cx="785044" cy="785044"/>
          </a:xfrm>
          <a:prstGeom prst="rect">
            <a:avLst/>
          </a:prstGeom>
        </p:spPr>
      </p:pic>
      <p:cxnSp>
        <p:nvCxnSpPr>
          <p:cNvPr id="30" name="Curved Connector 29"/>
          <p:cNvCxnSpPr>
            <a:stCxn id="17" idx="3"/>
            <a:endCxn id="28" idx="0"/>
          </p:cNvCxnSpPr>
          <p:nvPr/>
        </p:nvCxnSpPr>
        <p:spPr>
          <a:xfrm>
            <a:off x="10771320" y="2153142"/>
            <a:ext cx="797279" cy="1265585"/>
          </a:xfrm>
          <a:prstGeom prst="curved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Curved Connector 31"/>
          <p:cNvCxnSpPr>
            <a:stCxn id="8" idx="3"/>
            <a:endCxn id="28" idx="1"/>
          </p:cNvCxnSpPr>
          <p:nvPr/>
        </p:nvCxnSpPr>
        <p:spPr>
          <a:xfrm flipV="1">
            <a:off x="10412279" y="3811249"/>
            <a:ext cx="763798" cy="352472"/>
          </a:xfrm>
          <a:prstGeom prst="curvedConnector3">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Curved Connector 33"/>
          <p:cNvCxnSpPr>
            <a:stCxn id="11" idx="3"/>
            <a:endCxn id="28" idx="2"/>
          </p:cNvCxnSpPr>
          <p:nvPr/>
        </p:nvCxnSpPr>
        <p:spPr>
          <a:xfrm flipV="1">
            <a:off x="10412279" y="4203771"/>
            <a:ext cx="1156320" cy="1603626"/>
          </a:xfrm>
          <a:prstGeom prst="curved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5" name="Picture 34"/>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589405" y="3781374"/>
            <a:ext cx="392828" cy="392828"/>
          </a:xfrm>
          <a:prstGeom prst="rect">
            <a:avLst/>
          </a:prstGeom>
        </p:spPr>
      </p:pic>
      <p:pic>
        <p:nvPicPr>
          <p:cNvPr id="36" name="Picture 35"/>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1169959" y="2172964"/>
            <a:ext cx="511681" cy="580486"/>
          </a:xfrm>
          <a:prstGeom prst="rect">
            <a:avLst/>
          </a:prstGeom>
        </p:spPr>
      </p:pic>
      <p:pic>
        <p:nvPicPr>
          <p:cNvPr id="37" name="Picture 36"/>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1051586" y="4828815"/>
            <a:ext cx="511681" cy="580486"/>
          </a:xfrm>
          <a:prstGeom prst="rect">
            <a:avLst/>
          </a:prstGeom>
        </p:spPr>
      </p:pic>
      <p:pic>
        <p:nvPicPr>
          <p:cNvPr id="38" name="Picture 3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874998" y="5252548"/>
            <a:ext cx="544781" cy="653738"/>
          </a:xfrm>
          <a:prstGeom prst="rect">
            <a:avLst/>
          </a:prstGeom>
        </p:spPr>
      </p:pic>
    </p:spTree>
    <p:extLst>
      <p:ext uri="{BB962C8B-B14F-4D97-AF65-F5344CB8AC3E}">
        <p14:creationId xmlns:p14="http://schemas.microsoft.com/office/powerpoint/2010/main" val="1207635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P spid="9" grpId="0"/>
      <p:bldP spid="11" grpId="0" animBg="1"/>
      <p:bldP spid="1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smtClean="0"/>
              <a:t>Gestion des erreurs</a:t>
            </a:r>
            <a:endParaRPr lang="fr-FR" dirty="0"/>
          </a:p>
        </p:txBody>
      </p:sp>
      <p:sp>
        <p:nvSpPr>
          <p:cNvPr id="5" name="Text Placeholder 4"/>
          <p:cNvSpPr>
            <a:spLocks noGrp="1"/>
          </p:cNvSpPr>
          <p:nvPr>
            <p:ph type="body" idx="1"/>
          </p:nvPr>
        </p:nvSpPr>
        <p:spPr>
          <a:xfrm>
            <a:off x="1154954" y="1348138"/>
            <a:ext cx="4825157" cy="576262"/>
          </a:xfrm>
        </p:spPr>
        <p:txBody>
          <a:bodyPr/>
          <a:lstStyle/>
          <a:p>
            <a:r>
              <a:rPr lang="fr-FR" dirty="0" smtClean="0"/>
              <a:t>SYNCHRONE</a:t>
            </a:r>
            <a:endParaRPr lang="fr-FR" dirty="0"/>
          </a:p>
        </p:txBody>
      </p:sp>
      <p:sp>
        <p:nvSpPr>
          <p:cNvPr id="3" name="Content Placeholder 2"/>
          <p:cNvSpPr>
            <a:spLocks noGrp="1"/>
          </p:cNvSpPr>
          <p:nvPr>
            <p:ph sz="half" idx="2"/>
          </p:nvPr>
        </p:nvSpPr>
        <p:spPr>
          <a:xfrm>
            <a:off x="619932" y="1924401"/>
            <a:ext cx="5360180" cy="2058664"/>
          </a:xfrm>
        </p:spPr>
        <p:txBody>
          <a:bodyPr/>
          <a:lstStyle/>
          <a:p>
            <a:r>
              <a:rPr lang="fr-FR" dirty="0" smtClean="0"/>
              <a:t>L’appelant reçoit le code d’erreur 429 et doit réessayer</a:t>
            </a:r>
          </a:p>
          <a:p>
            <a:r>
              <a:rPr lang="fr-FR" dirty="0"/>
              <a:t>Si vous appelez Lambda via API Gateway, assurez-vous de mettre en correspondance les erreurs de réponse Lambda avec les codes d'erreur API Gateway</a:t>
            </a:r>
          </a:p>
        </p:txBody>
      </p:sp>
      <p:sp>
        <p:nvSpPr>
          <p:cNvPr id="6" name="Text Placeholder 5"/>
          <p:cNvSpPr>
            <a:spLocks noGrp="1"/>
          </p:cNvSpPr>
          <p:nvPr>
            <p:ph type="body" sz="quarter" idx="3"/>
          </p:nvPr>
        </p:nvSpPr>
        <p:spPr>
          <a:xfrm>
            <a:off x="6741763" y="1348138"/>
            <a:ext cx="4292108" cy="576262"/>
          </a:xfrm>
        </p:spPr>
        <p:txBody>
          <a:bodyPr/>
          <a:lstStyle/>
          <a:p>
            <a:r>
              <a:rPr lang="fr-FR" dirty="0" smtClean="0"/>
              <a:t>ASYNCHRONE</a:t>
            </a:r>
            <a:endParaRPr lang="fr-FR" dirty="0"/>
          </a:p>
        </p:txBody>
      </p:sp>
      <p:sp>
        <p:nvSpPr>
          <p:cNvPr id="4" name="Content Placeholder 3"/>
          <p:cNvSpPr>
            <a:spLocks noGrp="1"/>
          </p:cNvSpPr>
          <p:nvPr>
            <p:ph sz="quarter" idx="4"/>
          </p:nvPr>
        </p:nvSpPr>
        <p:spPr>
          <a:xfrm>
            <a:off x="6208712" y="1924400"/>
            <a:ext cx="5244535" cy="2058665"/>
          </a:xfrm>
        </p:spPr>
        <p:txBody>
          <a:bodyPr/>
          <a:lstStyle/>
          <a:p>
            <a:r>
              <a:rPr lang="fr-FR" dirty="0" smtClean="0"/>
              <a:t>Les événements sont ajoutés à une file SQS</a:t>
            </a:r>
          </a:p>
          <a:p>
            <a:r>
              <a:rPr lang="fr-FR" dirty="0" smtClean="0"/>
              <a:t>Si erreurs =&gt; retente 2 fois (= 3 tentatives)</a:t>
            </a:r>
          </a:p>
          <a:p>
            <a:r>
              <a:rPr lang="fr-FR" dirty="0" smtClean="0"/>
              <a:t>Si 3 erreurs =&gt; DLQ configurée</a:t>
            </a:r>
          </a:p>
          <a:p>
            <a:endParaRPr lang="fr-FR" dirty="0"/>
          </a:p>
        </p:txBody>
      </p:sp>
      <p:sp>
        <p:nvSpPr>
          <p:cNvPr id="7" name="Text Placeholder 4"/>
          <p:cNvSpPr txBox="1">
            <a:spLocks/>
          </p:cNvSpPr>
          <p:nvPr/>
        </p:nvSpPr>
        <p:spPr>
          <a:xfrm>
            <a:off x="1154954" y="3871778"/>
            <a:ext cx="9354797" cy="576262"/>
          </a:xfrm>
          <a:prstGeom prst="rect">
            <a:avLst/>
          </a:prstGeom>
        </p:spPr>
        <p:txBody>
          <a:bodyPr vert="horz" lIns="91440" tIns="45720" rIns="91440" bIns="45720" rtlCol="0" anchor="b">
            <a:noAutofit/>
          </a:bodyPr>
          <a:lstStyle>
            <a:lvl1pPr marL="0" indent="0" algn="l" defTabSz="457200" rtl="0" eaLnBrk="1" latinLnBrk="0" hangingPunct="1">
              <a:spcBef>
                <a:spcPts val="1000"/>
              </a:spcBef>
              <a:spcAft>
                <a:spcPts val="0"/>
              </a:spcAft>
              <a:buClr>
                <a:schemeClr val="accent1"/>
              </a:buClr>
              <a:buSzPct val="80000"/>
              <a:buFont typeface="Wingdings 3" charset="2"/>
              <a:buNone/>
              <a:defRPr sz="2400" b="0" i="0" kern="1200">
                <a:solidFill>
                  <a:schemeClr val="accent1"/>
                </a:solidFill>
                <a:latin typeface="+mn-lt"/>
                <a:ea typeface="+mn-ea"/>
                <a:cs typeface="+mn-cs"/>
              </a:defRPr>
            </a:lvl1pPr>
            <a:lvl2pPr marL="457200" indent="0" algn="l" defTabSz="457200" rtl="0" eaLnBrk="1" latinLnBrk="0" hangingPunct="1">
              <a:spcBef>
                <a:spcPts val="1000"/>
              </a:spcBef>
              <a:spcAft>
                <a:spcPts val="0"/>
              </a:spcAft>
              <a:buClr>
                <a:schemeClr val="accent1"/>
              </a:buClr>
              <a:buSzPct val="80000"/>
              <a:buFont typeface="Wingdings 3" charset="2"/>
              <a:buNone/>
              <a:defRPr sz="2000" b="1" i="0" kern="1200">
                <a:solidFill>
                  <a:schemeClr val="tx1">
                    <a:lumMod val="75000"/>
                    <a:lumOff val="25000"/>
                  </a:schemeClr>
                </a:solidFill>
                <a:latin typeface="+mn-lt"/>
                <a:ea typeface="+mn-ea"/>
                <a:cs typeface="+mn-cs"/>
              </a:defRPr>
            </a:lvl2pPr>
            <a:lvl3pPr marL="914400" indent="0" algn="l" defTabSz="457200" rtl="0" eaLnBrk="1" latinLnBrk="0" hangingPunct="1">
              <a:spcBef>
                <a:spcPts val="1000"/>
              </a:spcBef>
              <a:spcAft>
                <a:spcPts val="0"/>
              </a:spcAft>
              <a:buClr>
                <a:schemeClr val="accent1"/>
              </a:buClr>
              <a:buSzPct val="80000"/>
              <a:buFont typeface="Wingdings 3" charset="2"/>
              <a:buNone/>
              <a:defRPr sz="1800" b="1" i="0" kern="1200">
                <a:solidFill>
                  <a:schemeClr val="tx1">
                    <a:lumMod val="75000"/>
                    <a:lumOff val="25000"/>
                  </a:schemeClr>
                </a:solidFill>
                <a:latin typeface="+mn-lt"/>
                <a:ea typeface="+mn-ea"/>
                <a:cs typeface="+mn-cs"/>
              </a:defRPr>
            </a:lvl3pPr>
            <a:lvl4pPr marL="1371600" indent="0" algn="l" defTabSz="457200" rtl="0" eaLnBrk="1" latinLnBrk="0" hangingPunct="1">
              <a:spcBef>
                <a:spcPts val="1000"/>
              </a:spcBef>
              <a:spcAft>
                <a:spcPts val="0"/>
              </a:spcAft>
              <a:buClr>
                <a:schemeClr val="accent1"/>
              </a:buClr>
              <a:buSzPct val="80000"/>
              <a:buFont typeface="Wingdings 3" charset="2"/>
              <a:buNone/>
              <a:defRPr sz="1600" b="1" i="0" kern="1200">
                <a:solidFill>
                  <a:schemeClr val="tx1">
                    <a:lumMod val="75000"/>
                    <a:lumOff val="25000"/>
                  </a:schemeClr>
                </a:solidFill>
                <a:latin typeface="+mn-lt"/>
                <a:ea typeface="+mn-ea"/>
                <a:cs typeface="+mn-cs"/>
              </a:defRPr>
            </a:lvl4pPr>
            <a:lvl5pPr marL="1828800" indent="0" algn="l" defTabSz="457200" rtl="0" eaLnBrk="1" latinLnBrk="0" hangingPunct="1">
              <a:spcBef>
                <a:spcPts val="1000"/>
              </a:spcBef>
              <a:spcAft>
                <a:spcPts val="0"/>
              </a:spcAft>
              <a:buClr>
                <a:schemeClr val="accent1"/>
              </a:buClr>
              <a:buSzPct val="80000"/>
              <a:buFont typeface="Wingdings 3" charset="2"/>
              <a:buNone/>
              <a:defRPr sz="1600" b="1" i="0" kern="1200">
                <a:solidFill>
                  <a:schemeClr val="tx1">
                    <a:lumMod val="75000"/>
                    <a:lumOff val="25000"/>
                  </a:schemeClr>
                </a:solidFill>
                <a:latin typeface="+mn-lt"/>
                <a:ea typeface="+mn-ea"/>
                <a:cs typeface="+mn-cs"/>
              </a:defRPr>
            </a:lvl5pPr>
            <a:lvl6pPr marL="2286000" indent="0" algn="l" defTabSz="457200" rtl="0" eaLnBrk="1" latinLnBrk="0" hangingPunct="1">
              <a:spcBef>
                <a:spcPts val="1000"/>
              </a:spcBef>
              <a:spcAft>
                <a:spcPts val="0"/>
              </a:spcAft>
              <a:buClr>
                <a:schemeClr val="accent1"/>
              </a:buClr>
              <a:buSzPct val="80000"/>
              <a:buFont typeface="Wingdings 3" charset="2"/>
              <a:buNone/>
              <a:defRPr sz="1600" b="1" i="0" kern="1200">
                <a:solidFill>
                  <a:schemeClr val="tx1">
                    <a:lumMod val="75000"/>
                    <a:lumOff val="25000"/>
                  </a:schemeClr>
                </a:solidFill>
                <a:latin typeface="+mn-lt"/>
                <a:ea typeface="+mn-ea"/>
                <a:cs typeface="+mn-cs"/>
              </a:defRPr>
            </a:lvl6pPr>
            <a:lvl7pPr marL="2743200" indent="0" algn="l" defTabSz="457200" rtl="0" eaLnBrk="1" latinLnBrk="0" hangingPunct="1">
              <a:spcBef>
                <a:spcPts val="1000"/>
              </a:spcBef>
              <a:spcAft>
                <a:spcPts val="0"/>
              </a:spcAft>
              <a:buClr>
                <a:schemeClr val="accent1"/>
              </a:buClr>
              <a:buSzPct val="80000"/>
              <a:buFont typeface="Wingdings 3" charset="2"/>
              <a:buNone/>
              <a:defRPr sz="1600" b="1" i="0" kern="1200">
                <a:solidFill>
                  <a:schemeClr val="tx1">
                    <a:lumMod val="75000"/>
                    <a:lumOff val="25000"/>
                  </a:schemeClr>
                </a:solidFill>
                <a:latin typeface="+mn-lt"/>
                <a:ea typeface="+mn-ea"/>
                <a:cs typeface="+mn-cs"/>
              </a:defRPr>
            </a:lvl7pPr>
            <a:lvl8pPr marL="3200400" indent="0" algn="l" defTabSz="457200" rtl="0" eaLnBrk="1" latinLnBrk="0" hangingPunct="1">
              <a:spcBef>
                <a:spcPts val="1000"/>
              </a:spcBef>
              <a:spcAft>
                <a:spcPts val="0"/>
              </a:spcAft>
              <a:buClr>
                <a:schemeClr val="accent1"/>
              </a:buClr>
              <a:buSzPct val="80000"/>
              <a:buFont typeface="Wingdings 3" charset="2"/>
              <a:buNone/>
              <a:defRPr sz="1600" b="1" i="0" kern="1200">
                <a:solidFill>
                  <a:schemeClr val="tx1">
                    <a:lumMod val="75000"/>
                    <a:lumOff val="25000"/>
                  </a:schemeClr>
                </a:solidFill>
                <a:latin typeface="+mn-lt"/>
                <a:ea typeface="+mn-ea"/>
                <a:cs typeface="+mn-cs"/>
              </a:defRPr>
            </a:lvl8pPr>
            <a:lvl9pPr marL="3657600" indent="0" algn="l" defTabSz="457200" rtl="0" eaLnBrk="1" latinLnBrk="0" hangingPunct="1">
              <a:spcBef>
                <a:spcPts val="1000"/>
              </a:spcBef>
              <a:spcAft>
                <a:spcPts val="0"/>
              </a:spcAft>
              <a:buClr>
                <a:schemeClr val="accent1"/>
              </a:buClr>
              <a:buSzPct val="80000"/>
              <a:buFont typeface="Wingdings 3" charset="2"/>
              <a:buNone/>
              <a:defRPr sz="1600" b="1" i="0" kern="1200">
                <a:solidFill>
                  <a:schemeClr val="tx1">
                    <a:lumMod val="75000"/>
                    <a:lumOff val="25000"/>
                  </a:schemeClr>
                </a:solidFill>
                <a:latin typeface="+mn-lt"/>
                <a:ea typeface="+mn-ea"/>
                <a:cs typeface="+mn-cs"/>
              </a:defRPr>
            </a:lvl9pPr>
          </a:lstStyle>
          <a:p>
            <a:pPr algn="ctr"/>
            <a:r>
              <a:rPr lang="fr-FR" dirty="0" smtClean="0"/>
              <a:t>FLUX</a:t>
            </a:r>
            <a:endParaRPr lang="fr-FR" dirty="0"/>
          </a:p>
        </p:txBody>
      </p:sp>
      <p:sp>
        <p:nvSpPr>
          <p:cNvPr id="8" name="Content Placeholder 2"/>
          <p:cNvSpPr txBox="1">
            <a:spLocks/>
          </p:cNvSpPr>
          <p:nvPr/>
        </p:nvSpPr>
        <p:spPr>
          <a:xfrm>
            <a:off x="1113296" y="4448041"/>
            <a:ext cx="9844006" cy="2058664"/>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r>
              <a:rPr lang="en-US" dirty="0"/>
              <a:t>AWS Lambda </a:t>
            </a:r>
            <a:r>
              <a:rPr lang="en-US" dirty="0" err="1"/>
              <a:t>tente</a:t>
            </a:r>
            <a:r>
              <a:rPr lang="en-US" dirty="0"/>
              <a:t> de </a:t>
            </a:r>
            <a:r>
              <a:rPr lang="en-US" dirty="0" err="1"/>
              <a:t>traiter</a:t>
            </a:r>
            <a:r>
              <a:rPr lang="en-US" dirty="0"/>
              <a:t> le lot </a:t>
            </a:r>
            <a:r>
              <a:rPr lang="en-US" dirty="0" err="1"/>
              <a:t>d'enregistrements</a:t>
            </a:r>
            <a:r>
              <a:rPr lang="en-US" dirty="0"/>
              <a:t> </a:t>
            </a:r>
            <a:r>
              <a:rPr lang="en-US" dirty="0" err="1"/>
              <a:t>correspondant</a:t>
            </a:r>
            <a:r>
              <a:rPr lang="en-US" dirty="0"/>
              <a:t> </a:t>
            </a:r>
            <a:r>
              <a:rPr lang="en-US" dirty="0" err="1"/>
              <a:t>tant</a:t>
            </a:r>
            <a:r>
              <a:rPr lang="en-US" dirty="0"/>
              <a:t> que les </a:t>
            </a:r>
            <a:r>
              <a:rPr lang="en-US" dirty="0" err="1"/>
              <a:t>données</a:t>
            </a:r>
            <a:r>
              <a:rPr lang="en-US" dirty="0"/>
              <a:t> </a:t>
            </a:r>
            <a:r>
              <a:rPr lang="en-US" dirty="0" err="1"/>
              <a:t>n'expirent</a:t>
            </a:r>
            <a:r>
              <a:rPr lang="en-US" dirty="0"/>
              <a:t> </a:t>
            </a:r>
            <a:r>
              <a:rPr lang="en-US" dirty="0" smtClean="0"/>
              <a:t>pas</a:t>
            </a:r>
          </a:p>
          <a:p>
            <a:r>
              <a:rPr lang="en-US" dirty="0"/>
              <a:t>AWS Lambda </a:t>
            </a:r>
            <a:r>
              <a:rPr lang="en-US" dirty="0" err="1"/>
              <a:t>cesse</a:t>
            </a:r>
            <a:r>
              <a:rPr lang="en-US" dirty="0"/>
              <a:t> de lire les </a:t>
            </a:r>
            <a:r>
              <a:rPr lang="en-US" dirty="0" err="1"/>
              <a:t>enregistrements</a:t>
            </a:r>
            <a:r>
              <a:rPr lang="en-US" dirty="0"/>
              <a:t> </a:t>
            </a:r>
            <a:r>
              <a:rPr lang="en-US" dirty="0" err="1"/>
              <a:t>à</a:t>
            </a:r>
            <a:r>
              <a:rPr lang="en-US" dirty="0"/>
              <a:t> </a:t>
            </a:r>
            <a:r>
              <a:rPr lang="en-US" dirty="0" err="1"/>
              <a:t>partir</a:t>
            </a:r>
            <a:r>
              <a:rPr lang="en-US" dirty="0"/>
              <a:t> de </a:t>
            </a:r>
            <a:r>
              <a:rPr lang="en-US" dirty="0" err="1"/>
              <a:t>ce</a:t>
            </a:r>
            <a:r>
              <a:rPr lang="en-US" dirty="0"/>
              <a:t> flux </a:t>
            </a:r>
            <a:r>
              <a:rPr lang="en-US" dirty="0" err="1"/>
              <a:t>jusqu'à</a:t>
            </a:r>
            <a:r>
              <a:rPr lang="en-US" dirty="0"/>
              <a:t> </a:t>
            </a:r>
            <a:r>
              <a:rPr lang="en-US" dirty="0" err="1"/>
              <a:t>ce</a:t>
            </a:r>
            <a:r>
              <a:rPr lang="en-US" dirty="0"/>
              <a:t> que le lot </a:t>
            </a:r>
            <a:r>
              <a:rPr lang="en-US" dirty="0" err="1"/>
              <a:t>d'enregistrements</a:t>
            </a:r>
            <a:r>
              <a:rPr lang="en-US" dirty="0"/>
              <a:t> </a:t>
            </a:r>
            <a:r>
              <a:rPr lang="en-US" dirty="0" err="1"/>
              <a:t>restreint</a:t>
            </a:r>
            <a:r>
              <a:rPr lang="en-US" dirty="0"/>
              <a:t> </a:t>
            </a:r>
            <a:r>
              <a:rPr lang="en-US" dirty="0" err="1"/>
              <a:t>aboutisse</a:t>
            </a:r>
            <a:r>
              <a:rPr lang="en-US" dirty="0"/>
              <a:t> </a:t>
            </a:r>
            <a:r>
              <a:rPr lang="en-US" dirty="0" err="1"/>
              <a:t>ou</a:t>
            </a:r>
            <a:r>
              <a:rPr lang="en-US" dirty="0"/>
              <a:t> expire</a:t>
            </a:r>
            <a:endParaRPr lang="en-US" dirty="0" smtClean="0"/>
          </a:p>
          <a:p>
            <a:r>
              <a:rPr lang="en-US" dirty="0" err="1" smtClean="0"/>
              <a:t>Garantit</a:t>
            </a:r>
            <a:r>
              <a:rPr lang="en-US" dirty="0" smtClean="0"/>
              <a:t> </a:t>
            </a:r>
            <a:r>
              <a:rPr lang="en-US" dirty="0" err="1"/>
              <a:t>qu'AWS</a:t>
            </a:r>
            <a:r>
              <a:rPr lang="en-US" dirty="0"/>
              <a:t> Lambda </a:t>
            </a:r>
            <a:r>
              <a:rPr lang="en-US" dirty="0" err="1"/>
              <a:t>traite</a:t>
            </a:r>
            <a:r>
              <a:rPr lang="en-US" dirty="0"/>
              <a:t> les </a:t>
            </a:r>
            <a:r>
              <a:rPr lang="en-US" dirty="0" err="1"/>
              <a:t>événements</a:t>
            </a:r>
            <a:r>
              <a:rPr lang="en-US" dirty="0"/>
              <a:t> de flux </a:t>
            </a:r>
            <a:r>
              <a:rPr lang="en-US" dirty="0" err="1"/>
              <a:t>dans</a:t>
            </a:r>
            <a:r>
              <a:rPr lang="en-US" dirty="0"/>
              <a:t> </a:t>
            </a:r>
            <a:r>
              <a:rPr lang="en-US" dirty="0" err="1"/>
              <a:t>l'ordre</a:t>
            </a:r>
            <a:r>
              <a:rPr lang="en-US" dirty="0"/>
              <a:t>.</a:t>
            </a:r>
            <a:endParaRPr lang="fr-FR" dirty="0"/>
          </a:p>
        </p:txBody>
      </p:sp>
    </p:spTree>
    <p:extLst>
      <p:ext uri="{BB962C8B-B14F-4D97-AF65-F5344CB8AC3E}">
        <p14:creationId xmlns:p14="http://schemas.microsoft.com/office/powerpoint/2010/main" val="13105986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smtClean="0"/>
              <a:t>Limitations</a:t>
            </a:r>
            <a:endParaRPr lang="fr-FR" dirty="0"/>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1678563140"/>
              </p:ext>
            </p:extLst>
          </p:nvPr>
        </p:nvGraphicFramePr>
        <p:xfrm>
          <a:off x="1287405" y="1456625"/>
          <a:ext cx="8628962" cy="4778576"/>
        </p:xfrm>
        <a:graphic>
          <a:graphicData uri="http://schemas.openxmlformats.org/drawingml/2006/table">
            <a:tbl>
              <a:tblPr>
                <a:tableStyleId>{C4B1156A-380E-4F78-BDF5-A606A8083BF9}</a:tableStyleId>
              </a:tblPr>
              <a:tblGrid>
                <a:gridCol w="5562846"/>
                <a:gridCol w="3066116"/>
              </a:tblGrid>
              <a:tr h="273304">
                <a:tc>
                  <a:txBody>
                    <a:bodyPr/>
                    <a:lstStyle/>
                    <a:p>
                      <a:r>
                        <a:rPr lang="en-US" sz="1300" dirty="0" err="1"/>
                        <a:t>Ressource</a:t>
                      </a:r>
                      <a:endParaRPr lang="en-US" sz="1300" dirty="0"/>
                    </a:p>
                  </a:txBody>
                  <a:tcPr marL="68326" marR="68326" marT="34163" marB="34163" anchor="ctr">
                    <a:solidFill>
                      <a:schemeClr val="accent4">
                        <a:lumMod val="75000"/>
                      </a:schemeClr>
                    </a:solidFill>
                  </a:tcPr>
                </a:tc>
                <a:tc>
                  <a:txBody>
                    <a:bodyPr/>
                    <a:lstStyle/>
                    <a:p>
                      <a:r>
                        <a:rPr lang="en-US" sz="1300" dirty="0" err="1"/>
                        <a:t>Limite</a:t>
                      </a:r>
                      <a:r>
                        <a:rPr lang="en-US" sz="1300" dirty="0"/>
                        <a:t> par </a:t>
                      </a:r>
                      <a:r>
                        <a:rPr lang="en-US" sz="1300" dirty="0" err="1"/>
                        <a:t>défaut</a:t>
                      </a:r>
                      <a:endParaRPr lang="en-US" sz="1300" dirty="0"/>
                    </a:p>
                  </a:txBody>
                  <a:tcPr marL="68326" marR="68326" marT="34163" marB="34163" anchor="ctr">
                    <a:solidFill>
                      <a:schemeClr val="accent4">
                        <a:lumMod val="75000"/>
                      </a:schemeClr>
                    </a:solidFill>
                  </a:tcPr>
                </a:tc>
              </a:tr>
              <a:tr h="393339">
                <a:tc gridSpan="2">
                  <a:txBody>
                    <a:bodyPr/>
                    <a:lstStyle/>
                    <a:p>
                      <a:pPr algn="ctr"/>
                      <a:r>
                        <a:rPr lang="en-US" sz="1400" b="1" dirty="0" err="1" smtClean="0"/>
                        <a:t>Limites</a:t>
                      </a:r>
                      <a:r>
                        <a:rPr lang="en-US" sz="1400" b="1" dirty="0" smtClean="0"/>
                        <a:t> des </a:t>
                      </a:r>
                      <a:r>
                        <a:rPr lang="en-US" sz="1400" b="1" dirty="0" err="1" smtClean="0"/>
                        <a:t>ressources</a:t>
                      </a:r>
                      <a:endParaRPr lang="en-US" sz="1300" dirty="0"/>
                    </a:p>
                  </a:txBody>
                  <a:tcPr marL="68326" marR="68326" marT="34163" marB="34163" anchor="ctr">
                    <a:solidFill>
                      <a:schemeClr val="bg2">
                        <a:lumMod val="90000"/>
                      </a:schemeClr>
                    </a:solidFill>
                  </a:tcPr>
                </a:tc>
                <a:tc hMerge="1">
                  <a:txBody>
                    <a:bodyPr/>
                    <a:lstStyle/>
                    <a:p>
                      <a:endParaRPr lang="sk-SK" sz="1300" dirty="0"/>
                    </a:p>
                  </a:txBody>
                  <a:tcPr marL="68326" marR="68326" marT="34163" marB="34163" anchor="ctr"/>
                </a:tc>
              </a:tr>
              <a:tr h="207359">
                <a:tc>
                  <a:txBody>
                    <a:bodyPr/>
                    <a:lstStyle/>
                    <a:p>
                      <a:r>
                        <a:rPr lang="en-US" sz="1300" dirty="0" smtClean="0"/>
                        <a:t>/</a:t>
                      </a:r>
                      <a:r>
                        <a:rPr lang="en-US" sz="1300" dirty="0" err="1" smtClean="0"/>
                        <a:t>tmp</a:t>
                      </a:r>
                      <a:endParaRPr lang="en-US" sz="1300" dirty="0"/>
                    </a:p>
                  </a:txBody>
                  <a:tcPr marL="68326" marR="68326" marT="34163" marB="34163" anchor="ctr"/>
                </a:tc>
                <a:tc>
                  <a:txBody>
                    <a:bodyPr/>
                    <a:lstStyle/>
                    <a:p>
                      <a:r>
                        <a:rPr lang="sk-SK" sz="1300" dirty="0"/>
                        <a:t>512 Mo</a:t>
                      </a:r>
                    </a:p>
                  </a:txBody>
                  <a:tcPr marL="68326" marR="68326" marT="34163" marB="34163" anchor="ctr"/>
                </a:tc>
              </a:tr>
              <a:tr h="232664">
                <a:tc>
                  <a:txBody>
                    <a:bodyPr/>
                    <a:lstStyle/>
                    <a:p>
                      <a:r>
                        <a:rPr lang="en-US" sz="1300" dirty="0" err="1"/>
                        <a:t>Nombre</a:t>
                      </a:r>
                      <a:r>
                        <a:rPr lang="en-US" sz="1300" dirty="0"/>
                        <a:t> de </a:t>
                      </a:r>
                      <a:r>
                        <a:rPr lang="en-US" sz="1300" dirty="0" err="1"/>
                        <a:t>processus</a:t>
                      </a:r>
                      <a:r>
                        <a:rPr lang="en-US" sz="1300" dirty="0"/>
                        <a:t> et de </a:t>
                      </a:r>
                      <a:r>
                        <a:rPr lang="en-US" sz="1300" dirty="0" smtClean="0"/>
                        <a:t>threads</a:t>
                      </a:r>
                      <a:endParaRPr lang="en-US" sz="1300" dirty="0"/>
                    </a:p>
                  </a:txBody>
                  <a:tcPr marL="68326" marR="68326" marT="34163" marB="34163" anchor="ctr"/>
                </a:tc>
                <a:tc>
                  <a:txBody>
                    <a:bodyPr/>
                    <a:lstStyle/>
                    <a:p>
                      <a:r>
                        <a:rPr lang="en-US" sz="1300"/>
                        <a:t>1,024</a:t>
                      </a:r>
                    </a:p>
                  </a:txBody>
                  <a:tcPr marL="68326" marR="68326" marT="34163" marB="34163" anchor="ctr"/>
                </a:tc>
              </a:tr>
              <a:tr h="307181">
                <a:tc>
                  <a:txBody>
                    <a:bodyPr/>
                    <a:lstStyle/>
                    <a:p>
                      <a:r>
                        <a:rPr lang="en-US" sz="1300" dirty="0" smtClean="0"/>
                        <a:t>Temps </a:t>
                      </a:r>
                      <a:r>
                        <a:rPr lang="en-US" sz="1300" dirty="0" err="1" smtClean="0"/>
                        <a:t>d’exécution</a:t>
                      </a:r>
                      <a:r>
                        <a:rPr lang="en-US" sz="1300" dirty="0" smtClean="0"/>
                        <a:t> max</a:t>
                      </a:r>
                      <a:endParaRPr lang="en-US" sz="1300" dirty="0"/>
                    </a:p>
                  </a:txBody>
                  <a:tcPr marL="68326" marR="68326" marT="34163" marB="34163" anchor="ctr"/>
                </a:tc>
                <a:tc>
                  <a:txBody>
                    <a:bodyPr/>
                    <a:lstStyle/>
                    <a:p>
                      <a:r>
                        <a:rPr lang="en-US" sz="1300"/>
                        <a:t>300 secondes</a:t>
                      </a:r>
                    </a:p>
                  </a:txBody>
                  <a:tcPr marL="68326" marR="68326" marT="34163" marB="34163" anchor="ctr"/>
                </a:tc>
              </a:tr>
              <a:tr h="294468">
                <a:tc>
                  <a:txBody>
                    <a:bodyPr/>
                    <a:lstStyle/>
                    <a:p>
                      <a:r>
                        <a:rPr lang="en-US" sz="1300" dirty="0" err="1"/>
                        <a:t>Taille</a:t>
                      </a:r>
                      <a:r>
                        <a:rPr lang="en-US" sz="1300" dirty="0"/>
                        <a:t> </a:t>
                      </a:r>
                      <a:r>
                        <a:rPr lang="en-US" sz="1300" dirty="0" smtClean="0"/>
                        <a:t>payload </a:t>
                      </a:r>
                      <a:r>
                        <a:rPr lang="en-US" sz="1300" dirty="0" err="1" smtClean="0"/>
                        <a:t>requête</a:t>
                      </a:r>
                      <a:r>
                        <a:rPr lang="en-US" sz="1300" dirty="0" smtClean="0"/>
                        <a:t> </a:t>
                      </a:r>
                      <a:r>
                        <a:rPr lang="en-US" sz="1300" dirty="0">
                          <a:hlinkClick r:id="rId3" tooltip="Invoke"/>
                        </a:rPr>
                        <a:t>Invoke</a:t>
                      </a:r>
                      <a:r>
                        <a:rPr lang="en-US" sz="1300" dirty="0"/>
                        <a:t> (</a:t>
                      </a:r>
                      <a:r>
                        <a:rPr lang="en-US" sz="1300" dirty="0" err="1"/>
                        <a:t>RequestResponse</a:t>
                      </a:r>
                      <a:r>
                        <a:rPr lang="en-US" sz="1300" dirty="0"/>
                        <a:t>)</a:t>
                      </a:r>
                    </a:p>
                  </a:txBody>
                  <a:tcPr marL="68326" marR="68326" marT="34163" marB="34163" anchor="ctr"/>
                </a:tc>
                <a:tc>
                  <a:txBody>
                    <a:bodyPr/>
                    <a:lstStyle/>
                    <a:p>
                      <a:r>
                        <a:rPr lang="sk-SK" sz="1300"/>
                        <a:t>6 Mo</a:t>
                      </a:r>
                    </a:p>
                  </a:txBody>
                  <a:tcPr marL="68326" marR="68326" marT="34163" marB="34163" anchor="ctr"/>
                </a:tc>
              </a:tr>
              <a:tr h="263471">
                <a:tc>
                  <a:txBody>
                    <a:bodyPr/>
                    <a:lstStyle/>
                    <a:p>
                      <a:r>
                        <a:rPr lang="en-US" sz="1300" dirty="0" err="1" smtClean="0"/>
                        <a:t>Taille</a:t>
                      </a:r>
                      <a:r>
                        <a:rPr lang="en-US" sz="1300" dirty="0" smtClean="0"/>
                        <a:t> payload </a:t>
                      </a:r>
                      <a:r>
                        <a:rPr lang="en-US" sz="1300" dirty="0" err="1" smtClean="0"/>
                        <a:t>requête</a:t>
                      </a:r>
                      <a:r>
                        <a:rPr lang="en-US" sz="1300" dirty="0" smtClean="0"/>
                        <a:t> </a:t>
                      </a:r>
                      <a:r>
                        <a:rPr lang="en-US" sz="1300" dirty="0">
                          <a:hlinkClick r:id="rId3" tooltip="Invoke"/>
                        </a:rPr>
                        <a:t>Invoke</a:t>
                      </a:r>
                      <a:r>
                        <a:rPr lang="en-US" sz="1300" dirty="0"/>
                        <a:t> </a:t>
                      </a:r>
                      <a:r>
                        <a:rPr lang="en-US" sz="1300" dirty="0" smtClean="0"/>
                        <a:t>(Event)</a:t>
                      </a:r>
                      <a:endParaRPr lang="en-US" sz="1300" dirty="0"/>
                    </a:p>
                  </a:txBody>
                  <a:tcPr marL="68326" marR="68326" marT="34163" marB="34163" anchor="ctr"/>
                </a:tc>
                <a:tc>
                  <a:txBody>
                    <a:bodyPr/>
                    <a:lstStyle/>
                    <a:p>
                      <a:r>
                        <a:rPr lang="pl-PL" sz="1300" dirty="0"/>
                        <a:t>128 K</a:t>
                      </a:r>
                    </a:p>
                  </a:txBody>
                  <a:tcPr marL="68326" marR="68326" marT="34163" marB="34163" anchor="ctr"/>
                </a:tc>
              </a:tr>
              <a:tr h="260496">
                <a:tc>
                  <a:txBody>
                    <a:bodyPr/>
                    <a:lstStyle/>
                    <a:p>
                      <a:r>
                        <a:rPr lang="en-US" sz="1300" dirty="0" err="1" smtClean="0"/>
                        <a:t>Taille</a:t>
                      </a:r>
                      <a:r>
                        <a:rPr lang="en-US" sz="1300" dirty="0" smtClean="0"/>
                        <a:t> payload response</a:t>
                      </a:r>
                      <a:endParaRPr lang="en-US" sz="1300" dirty="0"/>
                    </a:p>
                  </a:txBody>
                  <a:tcPr marL="68326" marR="68326" marT="34163" marB="34163" anchor="ctr"/>
                </a:tc>
                <a:tc>
                  <a:txBody>
                    <a:bodyPr/>
                    <a:lstStyle/>
                    <a:p>
                      <a:r>
                        <a:rPr lang="sk-SK" sz="1300" dirty="0"/>
                        <a:t>6 Mo</a:t>
                      </a:r>
                    </a:p>
                  </a:txBody>
                  <a:tcPr marL="68326" marR="68326" marT="34163" marB="34163" anchor="ctr"/>
                </a:tc>
              </a:tr>
              <a:tr h="378343">
                <a:tc gridSpan="2">
                  <a:txBody>
                    <a:bodyPr/>
                    <a:lstStyle/>
                    <a:p>
                      <a:pPr algn="ctr"/>
                      <a:r>
                        <a:rPr lang="en-US" sz="1400" b="1" dirty="0" err="1" smtClean="0"/>
                        <a:t>Limites</a:t>
                      </a:r>
                      <a:r>
                        <a:rPr lang="en-US" sz="1400" b="1" dirty="0" smtClean="0"/>
                        <a:t> de </a:t>
                      </a:r>
                      <a:r>
                        <a:rPr lang="en-US" sz="1400" b="1" dirty="0" err="1" smtClean="0"/>
                        <a:t>compte</a:t>
                      </a:r>
                      <a:endParaRPr lang="en-US" sz="1300" dirty="0"/>
                    </a:p>
                  </a:txBody>
                  <a:tcPr marL="68326" marR="68326" marT="34163" marB="34163" anchor="ctr">
                    <a:solidFill>
                      <a:schemeClr val="bg2">
                        <a:lumMod val="90000"/>
                      </a:schemeClr>
                    </a:solidFill>
                  </a:tcPr>
                </a:tc>
                <a:tc hMerge="1">
                  <a:txBody>
                    <a:bodyPr/>
                    <a:lstStyle/>
                    <a:p>
                      <a:endParaRPr lang="sk-SK" sz="1300" dirty="0"/>
                    </a:p>
                  </a:txBody>
                  <a:tcPr marL="68326" marR="68326" marT="34163" marB="34163" anchor="ctr"/>
                </a:tc>
              </a:tr>
              <a:tr h="278970">
                <a:tc>
                  <a:txBody>
                    <a:bodyPr/>
                    <a:lstStyle/>
                    <a:p>
                      <a:r>
                        <a:rPr lang="en-US" sz="1400" dirty="0" err="1" smtClean="0"/>
                        <a:t>Exécutions</a:t>
                      </a:r>
                      <a:r>
                        <a:rPr lang="en-US" sz="1400" dirty="0" smtClean="0"/>
                        <a:t> </a:t>
                      </a:r>
                      <a:r>
                        <a:rPr lang="en-US" sz="1400" dirty="0" err="1" smtClean="0"/>
                        <a:t>simultanées</a:t>
                      </a:r>
                      <a:r>
                        <a:rPr lang="en-US" sz="1400" dirty="0" smtClean="0"/>
                        <a:t> de lambdas</a:t>
                      </a:r>
                      <a:endParaRPr lang="en-US" sz="1300" dirty="0"/>
                    </a:p>
                  </a:txBody>
                  <a:tcPr marL="68326" marR="68326" marT="34163" marB="34163" anchor="ctr"/>
                </a:tc>
                <a:tc>
                  <a:txBody>
                    <a:bodyPr/>
                    <a:lstStyle/>
                    <a:p>
                      <a:r>
                        <a:rPr lang="sk-SK" sz="1300" dirty="0" smtClean="0"/>
                        <a:t>100</a:t>
                      </a:r>
                      <a:endParaRPr lang="sk-SK" sz="1300" dirty="0"/>
                    </a:p>
                  </a:txBody>
                  <a:tcPr marL="68326" marR="68326" marT="34163" marB="34163" anchor="ctr"/>
                </a:tc>
              </a:tr>
              <a:tr h="431236">
                <a:tc gridSpan="2">
                  <a:txBody>
                    <a:bodyPr/>
                    <a:lstStyle/>
                    <a:p>
                      <a:pPr algn="ctr"/>
                      <a:r>
                        <a:rPr lang="en-US" sz="1400" b="1" dirty="0" err="1" smtClean="0"/>
                        <a:t>Limites</a:t>
                      </a:r>
                      <a:r>
                        <a:rPr lang="en-US" sz="1400" b="1" dirty="0" smtClean="0"/>
                        <a:t> de </a:t>
                      </a:r>
                      <a:r>
                        <a:rPr lang="en-US" sz="1400" b="1" dirty="0" err="1" smtClean="0"/>
                        <a:t>déploiement</a:t>
                      </a:r>
                      <a:endParaRPr lang="en-US" sz="1300" dirty="0"/>
                    </a:p>
                  </a:txBody>
                  <a:tcPr marL="68326" marR="68326" marT="34163" marB="34163" anchor="ctr">
                    <a:solidFill>
                      <a:schemeClr val="bg2">
                        <a:lumMod val="90000"/>
                      </a:schemeClr>
                    </a:solidFill>
                  </a:tcPr>
                </a:tc>
                <a:tc hMerge="1">
                  <a:txBody>
                    <a:bodyPr/>
                    <a:lstStyle/>
                    <a:p>
                      <a:endParaRPr lang="sk-SK" sz="1300" dirty="0"/>
                    </a:p>
                  </a:txBody>
                  <a:tcPr marL="68326" marR="68326" marT="34163" marB="34163" anchor="ctr"/>
                </a:tc>
              </a:tr>
              <a:tr h="266403">
                <a:tc>
                  <a:txBody>
                    <a:bodyPr/>
                    <a:lstStyle/>
                    <a:p>
                      <a:r>
                        <a:rPr lang="en-US" sz="1400" smtClean="0"/>
                        <a:t>Taille du package de déploiement (zip/jar)</a:t>
                      </a:r>
                      <a:endParaRPr lang="en-US" sz="1300" dirty="0"/>
                    </a:p>
                  </a:txBody>
                  <a:tcPr marL="68326" marR="68326" marT="34163" marB="34163" anchor="ctr"/>
                </a:tc>
                <a:tc>
                  <a:txBody>
                    <a:bodyPr/>
                    <a:lstStyle/>
                    <a:p>
                      <a:r>
                        <a:rPr lang="sk-SK" sz="1300" dirty="0" smtClean="0"/>
                        <a:t>50 Mo</a:t>
                      </a:r>
                      <a:endParaRPr lang="sk-SK" sz="1300" dirty="0"/>
                    </a:p>
                  </a:txBody>
                  <a:tcPr marL="68326" marR="68326" marT="34163" marB="34163" anchor="ctr"/>
                </a:tc>
              </a:tr>
              <a:tr h="478282">
                <a:tc>
                  <a:txBody>
                    <a:bodyPr/>
                    <a:lstStyle/>
                    <a:p>
                      <a:r>
                        <a:rPr lang="en-US" sz="1400" dirty="0" err="1" smtClean="0"/>
                        <a:t>Taille</a:t>
                      </a:r>
                      <a:r>
                        <a:rPr lang="en-US" sz="1400" dirty="0" smtClean="0"/>
                        <a:t> </a:t>
                      </a:r>
                      <a:r>
                        <a:rPr lang="en-US" sz="1400" dirty="0" err="1" smtClean="0"/>
                        <a:t>totale</a:t>
                      </a:r>
                      <a:r>
                        <a:rPr lang="en-US" sz="1400" dirty="0" smtClean="0"/>
                        <a:t> de </a:t>
                      </a:r>
                      <a:r>
                        <a:rPr lang="en-US" sz="1400" dirty="0" err="1" smtClean="0"/>
                        <a:t>tous</a:t>
                      </a:r>
                      <a:r>
                        <a:rPr lang="en-US" sz="1400" dirty="0" smtClean="0"/>
                        <a:t> les packages de </a:t>
                      </a:r>
                      <a:r>
                        <a:rPr lang="en-US" sz="1400" dirty="0" err="1" smtClean="0"/>
                        <a:t>déploiement</a:t>
                      </a:r>
                      <a:r>
                        <a:rPr lang="en-US" sz="1400" dirty="0" smtClean="0"/>
                        <a:t> qui </a:t>
                      </a:r>
                      <a:r>
                        <a:rPr lang="en-US" sz="1400" dirty="0" err="1" smtClean="0"/>
                        <a:t>peuvent</a:t>
                      </a:r>
                      <a:r>
                        <a:rPr lang="en-US" sz="1400" dirty="0" smtClean="0"/>
                        <a:t> </a:t>
                      </a:r>
                      <a:r>
                        <a:rPr lang="en-US" sz="1400" dirty="0" err="1" smtClean="0"/>
                        <a:t>être</a:t>
                      </a:r>
                      <a:r>
                        <a:rPr lang="en-US" sz="1400" dirty="0" smtClean="0"/>
                        <a:t> </a:t>
                      </a:r>
                      <a:r>
                        <a:rPr lang="en-US" sz="1400" dirty="0" err="1" smtClean="0"/>
                        <a:t>importés</a:t>
                      </a:r>
                      <a:r>
                        <a:rPr lang="en-US" sz="1400" dirty="0" smtClean="0"/>
                        <a:t> par </a:t>
                      </a:r>
                      <a:r>
                        <a:rPr lang="en-US" sz="1400" dirty="0" err="1" smtClean="0"/>
                        <a:t>région</a:t>
                      </a:r>
                      <a:endParaRPr lang="en-US" sz="1300" dirty="0"/>
                    </a:p>
                  </a:txBody>
                  <a:tcPr marL="68326" marR="68326" marT="34163" marB="34163" anchor="ctr"/>
                </a:tc>
                <a:tc>
                  <a:txBody>
                    <a:bodyPr/>
                    <a:lstStyle/>
                    <a:p>
                      <a:r>
                        <a:rPr lang="sk-SK" sz="1300" dirty="0" smtClean="0"/>
                        <a:t>75 Go</a:t>
                      </a:r>
                      <a:endParaRPr lang="sk-SK" sz="1300" dirty="0"/>
                    </a:p>
                  </a:txBody>
                  <a:tcPr marL="68326" marR="68326" marT="34163" marB="34163" anchor="ctr"/>
                </a:tc>
              </a:tr>
              <a:tr h="261655">
                <a:tc>
                  <a:txBody>
                    <a:bodyPr/>
                    <a:lstStyle/>
                    <a:p>
                      <a:r>
                        <a:rPr lang="en-US" sz="1400" dirty="0" err="1" smtClean="0"/>
                        <a:t>Taille</a:t>
                      </a:r>
                      <a:r>
                        <a:rPr lang="en-US" sz="1400" dirty="0" smtClean="0"/>
                        <a:t> du code et des </a:t>
                      </a:r>
                      <a:r>
                        <a:rPr lang="en-US" sz="1400" dirty="0" err="1" smtClean="0"/>
                        <a:t>dépendances</a:t>
                      </a:r>
                      <a:r>
                        <a:rPr lang="en-US" sz="1400" dirty="0" smtClean="0"/>
                        <a:t>  non </a:t>
                      </a:r>
                      <a:r>
                        <a:rPr lang="en-US" sz="1400" dirty="0" err="1" smtClean="0"/>
                        <a:t>compressé</a:t>
                      </a:r>
                      <a:endParaRPr lang="en-US" sz="1300" dirty="0"/>
                    </a:p>
                  </a:txBody>
                  <a:tcPr marL="68326" marR="68326" marT="34163" marB="34163" anchor="ctr"/>
                </a:tc>
                <a:tc>
                  <a:txBody>
                    <a:bodyPr/>
                    <a:lstStyle/>
                    <a:p>
                      <a:r>
                        <a:rPr lang="sk-SK" sz="1300" dirty="0" smtClean="0"/>
                        <a:t>250 Mo</a:t>
                      </a:r>
                      <a:endParaRPr lang="sk-SK" sz="1300" dirty="0"/>
                    </a:p>
                  </a:txBody>
                  <a:tcPr marL="68326" marR="68326" marT="34163" marB="34163" anchor="ctr"/>
                </a:tc>
              </a:tr>
              <a:tr h="294817">
                <a:tc>
                  <a:txBody>
                    <a:bodyPr/>
                    <a:lstStyle/>
                    <a:p>
                      <a:r>
                        <a:rPr lang="en-US" sz="1400" dirty="0" err="1" smtClean="0"/>
                        <a:t>Taille</a:t>
                      </a:r>
                      <a:r>
                        <a:rPr lang="en-US" sz="1400" dirty="0" smtClean="0"/>
                        <a:t> </a:t>
                      </a:r>
                      <a:r>
                        <a:rPr lang="en-US" sz="1400" dirty="0" err="1" smtClean="0"/>
                        <a:t>totale</a:t>
                      </a:r>
                      <a:r>
                        <a:rPr lang="en-US" sz="1400" dirty="0" smtClean="0"/>
                        <a:t> de </a:t>
                      </a:r>
                      <a:r>
                        <a:rPr lang="en-US" sz="1400" dirty="0" err="1" smtClean="0"/>
                        <a:t>l'ensemble</a:t>
                      </a:r>
                      <a:r>
                        <a:rPr lang="en-US" sz="1400" dirty="0" smtClean="0"/>
                        <a:t> des variables </a:t>
                      </a:r>
                      <a:r>
                        <a:rPr lang="en-US" sz="1400" dirty="0" err="1" smtClean="0"/>
                        <a:t>d'environnement</a:t>
                      </a:r>
                      <a:endParaRPr lang="en-US" sz="1300" dirty="0"/>
                    </a:p>
                  </a:txBody>
                  <a:tcPr marL="68326" marR="68326" marT="34163" marB="34163" anchor="ctr"/>
                </a:tc>
                <a:tc>
                  <a:txBody>
                    <a:bodyPr/>
                    <a:lstStyle/>
                    <a:p>
                      <a:r>
                        <a:rPr lang="sk-SK" sz="1300" dirty="0" smtClean="0"/>
                        <a:t>4 </a:t>
                      </a:r>
                      <a:r>
                        <a:rPr lang="sk-SK" sz="1300" dirty="0" err="1" smtClean="0"/>
                        <a:t>Ko</a:t>
                      </a:r>
                      <a:endParaRPr lang="sk-SK" sz="1300" dirty="0"/>
                    </a:p>
                  </a:txBody>
                  <a:tcPr marL="68326" marR="68326" marT="34163" marB="34163" anchor="ctr"/>
                </a:tc>
              </a:tr>
            </a:tbl>
          </a:graphicData>
        </a:graphic>
      </p:graphicFrame>
    </p:spTree>
    <p:extLst>
      <p:ext uri="{BB962C8B-B14F-4D97-AF65-F5344CB8AC3E}">
        <p14:creationId xmlns:p14="http://schemas.microsoft.com/office/powerpoint/2010/main" val="171503943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fr-FR" dirty="0" smtClean="0"/>
              <a:t>Déploiement</a:t>
            </a:r>
            <a:endParaRPr lang="fr-FR" dirty="0"/>
          </a:p>
        </p:txBody>
      </p:sp>
      <p:sp>
        <p:nvSpPr>
          <p:cNvPr id="9" name="Text Placeholder 8"/>
          <p:cNvSpPr>
            <a:spLocks noGrp="1"/>
          </p:cNvSpPr>
          <p:nvPr>
            <p:ph type="body" sz="half" idx="13"/>
          </p:nvPr>
        </p:nvSpPr>
        <p:spPr>
          <a:xfrm>
            <a:off x="1581879" y="3487119"/>
            <a:ext cx="8095286" cy="533821"/>
          </a:xfrm>
        </p:spPr>
        <p:txBody>
          <a:bodyPr>
            <a:noAutofit/>
          </a:bodyPr>
          <a:lstStyle/>
          <a:p>
            <a:endParaRPr lang="fr-FR" sz="2400" dirty="0"/>
          </a:p>
        </p:txBody>
      </p:sp>
    </p:spTree>
    <p:extLst>
      <p:ext uri="{BB962C8B-B14F-4D97-AF65-F5344CB8AC3E}">
        <p14:creationId xmlns:p14="http://schemas.microsoft.com/office/powerpoint/2010/main" val="155251878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smtClean="0"/>
              <a:t>AWS CLI</a:t>
            </a:r>
            <a:endParaRPr lang="fr-FR" dirty="0"/>
          </a:p>
        </p:txBody>
      </p:sp>
      <p:sp>
        <p:nvSpPr>
          <p:cNvPr id="3" name="Content Placeholder 2"/>
          <p:cNvSpPr>
            <a:spLocks noGrp="1"/>
          </p:cNvSpPr>
          <p:nvPr>
            <p:ph idx="1"/>
          </p:nvPr>
        </p:nvSpPr>
        <p:spPr>
          <a:xfrm>
            <a:off x="1154954" y="1751308"/>
            <a:ext cx="8825659" cy="4556502"/>
          </a:xfrm>
        </p:spPr>
        <p:txBody>
          <a:bodyPr>
            <a:noAutofit/>
          </a:bodyPr>
          <a:lstStyle/>
          <a:p>
            <a:pPr marL="0" indent="0">
              <a:buNone/>
            </a:pPr>
            <a:r>
              <a:rPr lang="en-US" sz="2400" dirty="0" err="1">
                <a:latin typeface="Avenir Next" charset="0"/>
                <a:ea typeface="Avenir Next" charset="0"/>
                <a:cs typeface="Avenir Next" charset="0"/>
              </a:rPr>
              <a:t>aws</a:t>
            </a:r>
            <a:r>
              <a:rPr lang="en-US" sz="2400" dirty="0">
                <a:latin typeface="Avenir Next" charset="0"/>
                <a:ea typeface="Avenir Next" charset="0"/>
                <a:cs typeface="Avenir Next" charset="0"/>
              </a:rPr>
              <a:t> lambda create-function \ </a:t>
            </a:r>
            <a:endParaRPr lang="en-US" sz="2400" dirty="0" smtClean="0">
              <a:latin typeface="Avenir Next" charset="0"/>
              <a:ea typeface="Avenir Next" charset="0"/>
              <a:cs typeface="Avenir Next" charset="0"/>
            </a:endParaRPr>
          </a:p>
          <a:p>
            <a:pPr marL="0" indent="0">
              <a:buNone/>
            </a:pPr>
            <a:r>
              <a:rPr lang="en-US" sz="2400" dirty="0">
                <a:latin typeface="Avenir Next" charset="0"/>
                <a:ea typeface="Avenir Next" charset="0"/>
                <a:cs typeface="Avenir Next" charset="0"/>
              </a:rPr>
              <a:t> </a:t>
            </a:r>
            <a:r>
              <a:rPr lang="en-US" sz="2400" dirty="0" smtClean="0">
                <a:latin typeface="Avenir Next" charset="0"/>
                <a:ea typeface="Avenir Next" charset="0"/>
                <a:cs typeface="Avenir Next" charset="0"/>
              </a:rPr>
              <a:t> --</a:t>
            </a:r>
            <a:r>
              <a:rPr lang="en-US" sz="2400" dirty="0">
                <a:latin typeface="Avenir Next" charset="0"/>
                <a:ea typeface="Avenir Next" charset="0"/>
                <a:cs typeface="Avenir Next" charset="0"/>
              </a:rPr>
              <a:t>function-name </a:t>
            </a:r>
            <a:r>
              <a:rPr lang="en-US" sz="2400" dirty="0" err="1" smtClean="0">
                <a:latin typeface="Avenir Next" charset="0"/>
                <a:ea typeface="Avenir Next" charset="0"/>
                <a:cs typeface="Avenir Next" charset="0"/>
              </a:rPr>
              <a:t>MaFonction</a:t>
            </a:r>
            <a:r>
              <a:rPr lang="en-US" sz="2400" dirty="0" smtClean="0">
                <a:latin typeface="Avenir Next" charset="0"/>
                <a:ea typeface="Avenir Next" charset="0"/>
                <a:cs typeface="Avenir Next" charset="0"/>
              </a:rPr>
              <a:t> </a:t>
            </a:r>
            <a:r>
              <a:rPr lang="en-US" sz="2400" dirty="0">
                <a:latin typeface="Avenir Next" charset="0"/>
                <a:ea typeface="Avenir Next" charset="0"/>
                <a:cs typeface="Avenir Next" charset="0"/>
              </a:rPr>
              <a:t>\ </a:t>
            </a:r>
            <a:endParaRPr lang="en-US" sz="2400" dirty="0" smtClean="0">
              <a:latin typeface="Avenir Next" charset="0"/>
              <a:ea typeface="Avenir Next" charset="0"/>
              <a:cs typeface="Avenir Next" charset="0"/>
            </a:endParaRPr>
          </a:p>
          <a:p>
            <a:pPr marL="0" indent="0">
              <a:buNone/>
            </a:pPr>
            <a:r>
              <a:rPr lang="en-US" sz="2400" dirty="0">
                <a:latin typeface="Avenir Next" charset="0"/>
                <a:ea typeface="Avenir Next" charset="0"/>
                <a:cs typeface="Avenir Next" charset="0"/>
              </a:rPr>
              <a:t> </a:t>
            </a:r>
            <a:r>
              <a:rPr lang="en-US" sz="2400" dirty="0" smtClean="0">
                <a:latin typeface="Avenir Next" charset="0"/>
                <a:ea typeface="Avenir Next" charset="0"/>
                <a:cs typeface="Avenir Next" charset="0"/>
              </a:rPr>
              <a:t> --</a:t>
            </a:r>
            <a:r>
              <a:rPr lang="en-US" sz="2400" dirty="0">
                <a:latin typeface="Avenir Next" charset="0"/>
                <a:ea typeface="Avenir Next" charset="0"/>
                <a:cs typeface="Avenir Next" charset="0"/>
              </a:rPr>
              <a:t>region us-east-1 \ </a:t>
            </a:r>
            <a:endParaRPr lang="en-US" sz="2400" dirty="0" smtClean="0">
              <a:latin typeface="Avenir Next" charset="0"/>
              <a:ea typeface="Avenir Next" charset="0"/>
              <a:cs typeface="Avenir Next" charset="0"/>
            </a:endParaRPr>
          </a:p>
          <a:p>
            <a:pPr marL="0" indent="0">
              <a:buNone/>
            </a:pPr>
            <a:r>
              <a:rPr lang="en-US" sz="2400" dirty="0">
                <a:latin typeface="Avenir Next" charset="0"/>
                <a:ea typeface="Avenir Next" charset="0"/>
                <a:cs typeface="Avenir Next" charset="0"/>
              </a:rPr>
              <a:t> </a:t>
            </a:r>
            <a:r>
              <a:rPr lang="en-US" sz="2400" dirty="0" smtClean="0">
                <a:latin typeface="Avenir Next" charset="0"/>
                <a:ea typeface="Avenir Next" charset="0"/>
                <a:cs typeface="Avenir Next" charset="0"/>
              </a:rPr>
              <a:t>  --</a:t>
            </a:r>
            <a:r>
              <a:rPr lang="en-US" sz="2400" dirty="0">
                <a:latin typeface="Avenir Next" charset="0"/>
                <a:ea typeface="Avenir Next" charset="0"/>
                <a:cs typeface="Avenir Next" charset="0"/>
              </a:rPr>
              <a:t>zip-file </a:t>
            </a:r>
            <a:r>
              <a:rPr lang="en-US" sz="2400" dirty="0" err="1">
                <a:latin typeface="Avenir Next" charset="0"/>
                <a:ea typeface="Avenir Next" charset="0"/>
                <a:cs typeface="Avenir Next" charset="0"/>
              </a:rPr>
              <a:t>fileb</a:t>
            </a:r>
            <a:r>
              <a:rPr lang="en-US" sz="2400" dirty="0">
                <a:latin typeface="Avenir Next" charset="0"/>
                <a:ea typeface="Avenir Next" charset="0"/>
                <a:cs typeface="Avenir Next" charset="0"/>
              </a:rPr>
              <a:t>://path-to/</a:t>
            </a:r>
            <a:r>
              <a:rPr lang="en-US" sz="2400" dirty="0" err="1">
                <a:latin typeface="Avenir Next" charset="0"/>
                <a:ea typeface="Avenir Next" charset="0"/>
                <a:cs typeface="Avenir Next" charset="0"/>
              </a:rPr>
              <a:t>app.zip</a:t>
            </a:r>
            <a:r>
              <a:rPr lang="en-US" sz="2400" dirty="0">
                <a:latin typeface="Avenir Next" charset="0"/>
                <a:ea typeface="Avenir Next" charset="0"/>
                <a:cs typeface="Avenir Next" charset="0"/>
              </a:rPr>
              <a:t> \ </a:t>
            </a:r>
            <a:endParaRPr lang="en-US" sz="2400" dirty="0" smtClean="0">
              <a:latin typeface="Avenir Next" charset="0"/>
              <a:ea typeface="Avenir Next" charset="0"/>
              <a:cs typeface="Avenir Next" charset="0"/>
            </a:endParaRPr>
          </a:p>
          <a:p>
            <a:pPr marL="0" indent="0">
              <a:buNone/>
            </a:pPr>
            <a:r>
              <a:rPr lang="en-US" sz="2400" dirty="0">
                <a:latin typeface="Avenir Next" charset="0"/>
                <a:ea typeface="Avenir Next" charset="0"/>
                <a:cs typeface="Avenir Next" charset="0"/>
              </a:rPr>
              <a:t> </a:t>
            </a:r>
            <a:r>
              <a:rPr lang="en-US" sz="2400" dirty="0" smtClean="0">
                <a:latin typeface="Avenir Next" charset="0"/>
                <a:ea typeface="Avenir Next" charset="0"/>
                <a:cs typeface="Avenir Next" charset="0"/>
              </a:rPr>
              <a:t>  --</a:t>
            </a:r>
            <a:r>
              <a:rPr lang="en-US" sz="2400" dirty="0">
                <a:latin typeface="Avenir Next" charset="0"/>
                <a:ea typeface="Avenir Next" charset="0"/>
                <a:cs typeface="Avenir Next" charset="0"/>
              </a:rPr>
              <a:t>role </a:t>
            </a:r>
            <a:r>
              <a:rPr lang="en-US" sz="2400" dirty="0" smtClean="0">
                <a:latin typeface="Avenir Next" charset="0"/>
                <a:ea typeface="Avenir Next" charset="0"/>
                <a:cs typeface="Avenir Next" charset="0"/>
              </a:rPr>
              <a:t>execution-role-</a:t>
            </a:r>
            <a:r>
              <a:rPr lang="en-US" sz="2400" dirty="0" err="1" smtClean="0">
                <a:latin typeface="Avenir Next" charset="0"/>
                <a:ea typeface="Avenir Next" charset="0"/>
                <a:cs typeface="Avenir Next" charset="0"/>
              </a:rPr>
              <a:t>arn</a:t>
            </a:r>
            <a:r>
              <a:rPr lang="en-US" sz="2400" dirty="0" smtClean="0">
                <a:latin typeface="Avenir Next" charset="0"/>
                <a:ea typeface="Avenir Next" charset="0"/>
                <a:cs typeface="Avenir Next" charset="0"/>
              </a:rPr>
              <a:t> </a:t>
            </a:r>
            <a:r>
              <a:rPr lang="en-US" sz="2400" dirty="0">
                <a:latin typeface="Avenir Next" charset="0"/>
                <a:ea typeface="Avenir Next" charset="0"/>
                <a:cs typeface="Avenir Next" charset="0"/>
              </a:rPr>
              <a:t>\ </a:t>
            </a:r>
            <a:endParaRPr lang="en-US" sz="2400" dirty="0" smtClean="0">
              <a:latin typeface="Avenir Next" charset="0"/>
              <a:ea typeface="Avenir Next" charset="0"/>
              <a:cs typeface="Avenir Next" charset="0"/>
            </a:endParaRPr>
          </a:p>
          <a:p>
            <a:pPr marL="0" indent="0">
              <a:buNone/>
            </a:pPr>
            <a:r>
              <a:rPr lang="en-US" sz="2400" dirty="0">
                <a:latin typeface="Avenir Next" charset="0"/>
                <a:ea typeface="Avenir Next" charset="0"/>
                <a:cs typeface="Avenir Next" charset="0"/>
              </a:rPr>
              <a:t> </a:t>
            </a:r>
            <a:r>
              <a:rPr lang="en-US" sz="2400" dirty="0" smtClean="0">
                <a:latin typeface="Avenir Next" charset="0"/>
                <a:ea typeface="Avenir Next" charset="0"/>
                <a:cs typeface="Avenir Next" charset="0"/>
              </a:rPr>
              <a:t>  --</a:t>
            </a:r>
            <a:r>
              <a:rPr lang="en-US" sz="2400" dirty="0">
                <a:latin typeface="Avenir Next" charset="0"/>
                <a:ea typeface="Avenir Next" charset="0"/>
                <a:cs typeface="Avenir Next" charset="0"/>
              </a:rPr>
              <a:t>handler </a:t>
            </a:r>
            <a:r>
              <a:rPr lang="en-US" sz="2400" dirty="0" err="1">
                <a:latin typeface="Avenir Next" charset="0"/>
                <a:ea typeface="Avenir Next" charset="0"/>
                <a:cs typeface="Avenir Next" charset="0"/>
              </a:rPr>
              <a:t>app.handler</a:t>
            </a:r>
            <a:r>
              <a:rPr lang="en-US" sz="2400" dirty="0">
                <a:latin typeface="Avenir Next" charset="0"/>
                <a:ea typeface="Avenir Next" charset="0"/>
                <a:cs typeface="Avenir Next" charset="0"/>
              </a:rPr>
              <a:t> \ </a:t>
            </a:r>
            <a:endParaRPr lang="en-US" sz="2400" dirty="0" smtClean="0">
              <a:latin typeface="Avenir Next" charset="0"/>
              <a:ea typeface="Avenir Next" charset="0"/>
              <a:cs typeface="Avenir Next" charset="0"/>
            </a:endParaRPr>
          </a:p>
          <a:p>
            <a:pPr marL="0" indent="0">
              <a:buNone/>
            </a:pPr>
            <a:r>
              <a:rPr lang="en-US" sz="2400" dirty="0">
                <a:latin typeface="Avenir Next" charset="0"/>
                <a:ea typeface="Avenir Next" charset="0"/>
                <a:cs typeface="Avenir Next" charset="0"/>
              </a:rPr>
              <a:t> </a:t>
            </a:r>
            <a:r>
              <a:rPr lang="en-US" sz="2400" dirty="0" smtClean="0">
                <a:latin typeface="Avenir Next" charset="0"/>
                <a:ea typeface="Avenir Next" charset="0"/>
                <a:cs typeface="Avenir Next" charset="0"/>
              </a:rPr>
              <a:t>  --</a:t>
            </a:r>
            <a:r>
              <a:rPr lang="en-US" sz="2400" dirty="0">
                <a:latin typeface="Avenir Next" charset="0"/>
                <a:ea typeface="Avenir Next" charset="0"/>
                <a:cs typeface="Avenir Next" charset="0"/>
              </a:rPr>
              <a:t>runtime python2.7 \ </a:t>
            </a:r>
            <a:endParaRPr lang="en-US" sz="2400" dirty="0" smtClean="0">
              <a:latin typeface="Avenir Next" charset="0"/>
              <a:ea typeface="Avenir Next" charset="0"/>
              <a:cs typeface="Avenir Next" charset="0"/>
            </a:endParaRPr>
          </a:p>
          <a:p>
            <a:pPr marL="0" indent="0">
              <a:buNone/>
            </a:pPr>
            <a:r>
              <a:rPr lang="en-US" sz="2400" dirty="0">
                <a:latin typeface="Avenir Next" charset="0"/>
                <a:ea typeface="Avenir Next" charset="0"/>
                <a:cs typeface="Avenir Next" charset="0"/>
              </a:rPr>
              <a:t> </a:t>
            </a:r>
            <a:r>
              <a:rPr lang="en-US" sz="2400" dirty="0" smtClean="0">
                <a:latin typeface="Avenir Next" charset="0"/>
                <a:ea typeface="Avenir Next" charset="0"/>
                <a:cs typeface="Avenir Next" charset="0"/>
              </a:rPr>
              <a:t>  --</a:t>
            </a:r>
            <a:r>
              <a:rPr lang="en-US" sz="2400" dirty="0">
                <a:latin typeface="Avenir Next" charset="0"/>
                <a:ea typeface="Avenir Next" charset="0"/>
                <a:cs typeface="Avenir Next" charset="0"/>
              </a:rPr>
              <a:t>timeout 30 \ </a:t>
            </a:r>
            <a:endParaRPr lang="en-US" sz="2400" dirty="0" smtClean="0">
              <a:latin typeface="Avenir Next" charset="0"/>
              <a:ea typeface="Avenir Next" charset="0"/>
              <a:cs typeface="Avenir Next" charset="0"/>
            </a:endParaRPr>
          </a:p>
          <a:p>
            <a:pPr marL="0" indent="0">
              <a:buNone/>
            </a:pPr>
            <a:r>
              <a:rPr lang="en-US" sz="2400" dirty="0" smtClean="0">
                <a:latin typeface="Avenir Next" charset="0"/>
                <a:ea typeface="Avenir Next" charset="0"/>
                <a:cs typeface="Avenir Next" charset="0"/>
              </a:rPr>
              <a:t>   --memory-size 128</a:t>
            </a:r>
            <a:endParaRPr lang="fr-FR" sz="2400" dirty="0">
              <a:latin typeface="Avenir Next" charset="0"/>
              <a:ea typeface="Avenir Next" charset="0"/>
              <a:cs typeface="Avenir Next" charset="0"/>
            </a:endParaRPr>
          </a:p>
        </p:txBody>
      </p:sp>
    </p:spTree>
    <p:extLst>
      <p:ext uri="{BB962C8B-B14F-4D97-AF65-F5344CB8AC3E}">
        <p14:creationId xmlns:p14="http://schemas.microsoft.com/office/powerpoint/2010/main" val="55943205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fr-FR" dirty="0" smtClean="0"/>
              <a:t>Agenda</a:t>
            </a:r>
            <a:endParaRPr lang="fr-FR" dirty="0"/>
          </a:p>
        </p:txBody>
      </p:sp>
      <p:sp>
        <p:nvSpPr>
          <p:cNvPr id="5" name="Content Placeholder 4"/>
          <p:cNvSpPr>
            <a:spLocks noGrp="1"/>
          </p:cNvSpPr>
          <p:nvPr>
            <p:ph idx="1"/>
          </p:nvPr>
        </p:nvSpPr>
        <p:spPr>
          <a:xfrm>
            <a:off x="1154954" y="1317357"/>
            <a:ext cx="10499771" cy="4990454"/>
          </a:xfrm>
        </p:spPr>
        <p:txBody>
          <a:bodyPr>
            <a:noAutofit/>
          </a:bodyPr>
          <a:lstStyle/>
          <a:p>
            <a:pPr marL="0" indent="0">
              <a:buNone/>
            </a:pPr>
            <a:r>
              <a:rPr lang="fr-FR" sz="2800" dirty="0" smtClean="0"/>
              <a:t>1 - Le </a:t>
            </a:r>
            <a:r>
              <a:rPr lang="fr-FR" sz="2800" dirty="0" err="1" smtClean="0"/>
              <a:t>compute</a:t>
            </a:r>
            <a:r>
              <a:rPr lang="fr-FR" sz="2800" dirty="0" smtClean="0"/>
              <a:t> sur AWS</a:t>
            </a:r>
          </a:p>
          <a:p>
            <a:pPr marL="0" indent="0">
              <a:buNone/>
            </a:pPr>
            <a:r>
              <a:rPr lang="fr-FR" sz="2800" dirty="0" smtClean="0"/>
              <a:t>2 - Explique moi une AWS Lambda</a:t>
            </a:r>
          </a:p>
          <a:p>
            <a:pPr marL="0" indent="0">
              <a:buNone/>
            </a:pPr>
            <a:r>
              <a:rPr lang="fr-FR" sz="2800" dirty="0" smtClean="0"/>
              <a:t>3 </a:t>
            </a:r>
            <a:r>
              <a:rPr lang="fr-FR" sz="2800" dirty="0"/>
              <a:t>- </a:t>
            </a:r>
            <a:r>
              <a:rPr lang="fr-FR" sz="2800" dirty="0" smtClean="0"/>
              <a:t>Dive </a:t>
            </a:r>
            <a:r>
              <a:rPr lang="fr-FR" sz="2800" dirty="0" err="1" smtClean="0"/>
              <a:t>into</a:t>
            </a:r>
            <a:r>
              <a:rPr lang="fr-FR" sz="2800" dirty="0" smtClean="0"/>
              <a:t> AWS Lambda</a:t>
            </a:r>
          </a:p>
          <a:p>
            <a:pPr marL="0" indent="0">
              <a:buNone/>
            </a:pPr>
            <a:r>
              <a:rPr lang="fr-FR" sz="2800" dirty="0" smtClean="0"/>
              <a:t>4 - Déploiement (AWS CLI, </a:t>
            </a:r>
            <a:r>
              <a:rPr lang="fr-FR" sz="2800" dirty="0" err="1" smtClean="0"/>
              <a:t>Cloudformation</a:t>
            </a:r>
            <a:r>
              <a:rPr lang="fr-FR" sz="2800" dirty="0" smtClean="0"/>
              <a:t>, </a:t>
            </a:r>
            <a:r>
              <a:rPr lang="fr-FR" sz="2800" dirty="0" err="1" smtClean="0"/>
              <a:t>Serverless</a:t>
            </a:r>
            <a:r>
              <a:rPr lang="fr-FR" sz="2800" dirty="0" smtClean="0"/>
              <a:t>)</a:t>
            </a:r>
          </a:p>
          <a:p>
            <a:pPr marL="0" indent="0">
              <a:buNone/>
            </a:pPr>
            <a:r>
              <a:rPr lang="fr-FR" sz="2800" dirty="0" smtClean="0"/>
              <a:t>5 - Monitoring</a:t>
            </a:r>
          </a:p>
          <a:p>
            <a:pPr marL="0" indent="0">
              <a:buNone/>
            </a:pPr>
            <a:r>
              <a:rPr lang="fr-FR" sz="2800" dirty="0" smtClean="0"/>
              <a:t>6 - Use Case</a:t>
            </a:r>
          </a:p>
          <a:p>
            <a:pPr marL="0" indent="0">
              <a:buNone/>
            </a:pPr>
            <a:r>
              <a:rPr lang="fr-FR" sz="2800" dirty="0" smtClean="0"/>
              <a:t>7 - Chaine de traitement</a:t>
            </a:r>
            <a:endParaRPr lang="fr-FR" sz="2800" dirty="0"/>
          </a:p>
        </p:txBody>
      </p:sp>
    </p:spTree>
    <p:extLst>
      <p:ext uri="{BB962C8B-B14F-4D97-AF65-F5344CB8AC3E}">
        <p14:creationId xmlns:p14="http://schemas.microsoft.com/office/powerpoint/2010/main" val="62546103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smtClean="0"/>
              <a:t>AWS Console</a:t>
            </a:r>
            <a:endParaRPr lang="fr-FR"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18834" y="1506626"/>
            <a:ext cx="8229601" cy="4544171"/>
          </a:xfrm>
        </p:spPr>
      </p:pic>
    </p:spTree>
    <p:extLst>
      <p:ext uri="{BB962C8B-B14F-4D97-AF65-F5344CB8AC3E}">
        <p14:creationId xmlns:p14="http://schemas.microsoft.com/office/powerpoint/2010/main" val="199476122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fr-FR" dirty="0" err="1" smtClean="0"/>
              <a:t>Cloudformation</a:t>
            </a:r>
            <a:endParaRPr lang="fr-FR" dirty="0"/>
          </a:p>
        </p:txBody>
      </p:sp>
      <p:pic>
        <p:nvPicPr>
          <p:cNvPr id="3" name="Content Placeholder 2"/>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78939" y="1658318"/>
            <a:ext cx="9476883" cy="4516327"/>
          </a:xfrm>
        </p:spPr>
      </p:pic>
    </p:spTree>
    <p:extLst>
      <p:ext uri="{BB962C8B-B14F-4D97-AF65-F5344CB8AC3E}">
        <p14:creationId xmlns:p14="http://schemas.microsoft.com/office/powerpoint/2010/main" val="20443966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fr-FR" dirty="0" err="1" smtClean="0"/>
              <a:t>Serverless</a:t>
            </a:r>
            <a:endParaRPr lang="fr-FR" dirty="0"/>
          </a:p>
        </p:txBody>
      </p:sp>
      <p:pic>
        <p:nvPicPr>
          <p:cNvPr id="7" name="Content Placeholder 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272915" y="2820477"/>
            <a:ext cx="5055433" cy="3416300"/>
          </a:xfrm>
        </p:spPr>
      </p:pic>
      <p:grpSp>
        <p:nvGrpSpPr>
          <p:cNvPr id="9" name="Group 8"/>
          <p:cNvGrpSpPr/>
          <p:nvPr/>
        </p:nvGrpSpPr>
        <p:grpSpPr>
          <a:xfrm>
            <a:off x="3272915" y="1610802"/>
            <a:ext cx="5055433" cy="1209675"/>
            <a:chOff x="790414" y="2284020"/>
            <a:chExt cx="4777742" cy="1209675"/>
          </a:xfrm>
        </p:grpSpPr>
        <p:sp>
          <p:nvSpPr>
            <p:cNvPr id="8" name="Rectangle 7"/>
            <p:cNvSpPr/>
            <p:nvPr/>
          </p:nvSpPr>
          <p:spPr>
            <a:xfrm>
              <a:off x="790414" y="2324746"/>
              <a:ext cx="4777742" cy="116894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026" name="Picture 2" descr="ttps://serverless.com/_/src/assets/images/serverless_logo.be2d3b90c0910b8d46efd441c96130ed.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5656" y="2284020"/>
              <a:ext cx="4762500" cy="120967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67537825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fr-FR" dirty="0" smtClean="0"/>
              <a:t>USE CASE</a:t>
            </a:r>
            <a:endParaRPr lang="fr-FR" dirty="0"/>
          </a:p>
        </p:txBody>
      </p:sp>
      <p:sp>
        <p:nvSpPr>
          <p:cNvPr id="9" name="Text Placeholder 8"/>
          <p:cNvSpPr>
            <a:spLocks noGrp="1"/>
          </p:cNvSpPr>
          <p:nvPr>
            <p:ph type="body" sz="half" idx="13"/>
          </p:nvPr>
        </p:nvSpPr>
        <p:spPr>
          <a:xfrm>
            <a:off x="1581879" y="3487119"/>
            <a:ext cx="8095286" cy="533821"/>
          </a:xfrm>
        </p:spPr>
        <p:txBody>
          <a:bodyPr>
            <a:noAutofit/>
          </a:bodyPr>
          <a:lstStyle/>
          <a:p>
            <a:r>
              <a:rPr lang="fr-FR" sz="2400" dirty="0" smtClean="0"/>
              <a:t>Exemples d’utilisation des lambda dans la vraie vie </a:t>
            </a:r>
            <a:r>
              <a:rPr lang="fr-FR" sz="2400" dirty="0" smtClean="0">
                <a:sym typeface="Wingdings"/>
              </a:rPr>
              <a:t></a:t>
            </a:r>
            <a:endParaRPr lang="fr-FR" sz="2400" dirty="0"/>
          </a:p>
        </p:txBody>
      </p:sp>
    </p:spTree>
    <p:extLst>
      <p:ext uri="{BB962C8B-B14F-4D97-AF65-F5344CB8AC3E}">
        <p14:creationId xmlns:p14="http://schemas.microsoft.com/office/powerpoint/2010/main" val="103619664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5015" y="248041"/>
            <a:ext cx="10854046" cy="922823"/>
          </a:xfrm>
        </p:spPr>
        <p:txBody>
          <a:bodyPr/>
          <a:lstStyle/>
          <a:p>
            <a:r>
              <a:rPr lang="fr-FR" sz="3200" dirty="0" smtClean="0"/>
              <a:t>Use case 1 – Redimensionner des photos uploadées</a:t>
            </a:r>
            <a:endParaRPr lang="fr-FR" sz="3200" dirty="0"/>
          </a:p>
        </p:txBody>
      </p:sp>
      <p:grpSp>
        <p:nvGrpSpPr>
          <p:cNvPr id="5" name="Group 2822"/>
          <p:cNvGrpSpPr/>
          <p:nvPr/>
        </p:nvGrpSpPr>
        <p:grpSpPr>
          <a:xfrm>
            <a:off x="5458834" y="1828849"/>
            <a:ext cx="991718" cy="1037938"/>
            <a:chOff x="0" y="0"/>
            <a:chExt cx="1394170" cy="1394170"/>
          </a:xfrm>
        </p:grpSpPr>
        <p:sp>
          <p:nvSpPr>
            <p:cNvPr id="6" name="Shape 2820"/>
            <p:cNvSpPr/>
            <p:nvPr/>
          </p:nvSpPr>
          <p:spPr>
            <a:xfrm>
              <a:off x="0" y="0"/>
              <a:ext cx="1394170" cy="1394170"/>
            </a:xfrm>
            <a:custGeom>
              <a:avLst/>
              <a:gdLst/>
              <a:ahLst/>
              <a:cxnLst>
                <a:cxn ang="0">
                  <a:pos x="wd2" y="hd2"/>
                </a:cxn>
                <a:cxn ang="5400000">
                  <a:pos x="wd2" y="hd2"/>
                </a:cxn>
                <a:cxn ang="10800000">
                  <a:pos x="wd2" y="hd2"/>
                </a:cxn>
                <a:cxn ang="16200000">
                  <a:pos x="wd2" y="hd2"/>
                </a:cxn>
              </a:cxnLst>
              <a:rect l="0" t="0" r="r" b="b"/>
              <a:pathLst>
                <a:path w="21600" h="21600" extrusionOk="0">
                  <a:moveTo>
                    <a:pt x="20048" y="0"/>
                  </a:moveTo>
                  <a:cubicBezTo>
                    <a:pt x="1552" y="0"/>
                    <a:pt x="1552" y="0"/>
                    <a:pt x="1552" y="0"/>
                  </a:cubicBezTo>
                  <a:cubicBezTo>
                    <a:pt x="696" y="0"/>
                    <a:pt x="0" y="696"/>
                    <a:pt x="0" y="1552"/>
                  </a:cubicBezTo>
                  <a:cubicBezTo>
                    <a:pt x="0" y="20048"/>
                    <a:pt x="0" y="20048"/>
                    <a:pt x="0" y="20048"/>
                  </a:cubicBezTo>
                  <a:cubicBezTo>
                    <a:pt x="0" y="20904"/>
                    <a:pt x="696" y="21600"/>
                    <a:pt x="1552" y="21600"/>
                  </a:cubicBezTo>
                  <a:cubicBezTo>
                    <a:pt x="7334" y="21600"/>
                    <a:pt x="7334" y="21600"/>
                    <a:pt x="7334" y="21600"/>
                  </a:cubicBezTo>
                  <a:cubicBezTo>
                    <a:pt x="9877" y="21600"/>
                    <a:pt x="9877" y="21600"/>
                    <a:pt x="9877" y="21600"/>
                  </a:cubicBezTo>
                  <a:cubicBezTo>
                    <a:pt x="20048" y="21600"/>
                    <a:pt x="20048" y="21600"/>
                    <a:pt x="20048" y="21600"/>
                  </a:cubicBezTo>
                  <a:cubicBezTo>
                    <a:pt x="20904" y="21600"/>
                    <a:pt x="21600" y="20904"/>
                    <a:pt x="21600" y="20048"/>
                  </a:cubicBezTo>
                  <a:cubicBezTo>
                    <a:pt x="21600" y="8726"/>
                    <a:pt x="21600" y="8726"/>
                    <a:pt x="21600" y="8726"/>
                  </a:cubicBezTo>
                  <a:cubicBezTo>
                    <a:pt x="21600" y="2248"/>
                    <a:pt x="21600" y="2248"/>
                    <a:pt x="21600" y="2248"/>
                  </a:cubicBezTo>
                  <a:cubicBezTo>
                    <a:pt x="21600" y="1552"/>
                    <a:pt x="21600" y="1552"/>
                    <a:pt x="21600" y="1552"/>
                  </a:cubicBezTo>
                  <a:cubicBezTo>
                    <a:pt x="21600" y="696"/>
                    <a:pt x="20904" y="0"/>
                    <a:pt x="20048" y="0"/>
                  </a:cubicBezTo>
                  <a:close/>
                </a:path>
              </a:pathLst>
            </a:custGeom>
            <a:solidFill>
              <a:srgbClr val="FAA634"/>
            </a:solidFill>
            <a:ln w="3175" cap="flat">
              <a:noFill/>
              <a:miter lim="400000"/>
            </a:ln>
            <a:effectLst/>
          </p:spPr>
          <p:txBody>
            <a:bodyPr wrap="square" lIns="50800" tIns="50800" rIns="50800" bIns="50800" numCol="1" anchor="t">
              <a:noAutofit/>
            </a:bodyPr>
            <a:lstStyle/>
            <a:p>
              <a:pPr lvl="0" algn="l" defTabSz="914400">
                <a:defRPr sz="1800">
                  <a:solidFill>
                    <a:srgbClr val="000000"/>
                  </a:solidFill>
                  <a:latin typeface="Calibri"/>
                  <a:ea typeface="Calibri"/>
                  <a:cs typeface="Calibri"/>
                  <a:sym typeface="Calibri"/>
                </a:defRPr>
              </a:pPr>
              <a:endParaRPr>
                <a:solidFill>
                  <a:schemeClr val="bg1"/>
                </a:solidFill>
                <a:latin typeface="Arial" panose="020B0604020202020204" pitchFamily="34" charset="0"/>
                <a:cs typeface="Arial" panose="020B0604020202020204" pitchFamily="34" charset="0"/>
              </a:endParaRPr>
            </a:p>
          </p:txBody>
        </p:sp>
        <p:pic>
          <p:nvPicPr>
            <p:cNvPr id="7" name="image11.pdf"/>
            <p:cNvPicPr/>
            <p:nvPr/>
          </p:nvPicPr>
          <p:blipFill>
            <a:blip r:embed="rId3" cstate="screen">
              <a:extLst>
                <a:ext uri="{28A0092B-C50C-407E-A947-70E740481C1C}">
                  <a14:useLocalDpi xmlns:a14="http://schemas.microsoft.com/office/drawing/2010/main"/>
                </a:ext>
              </a:extLst>
            </a:blip>
            <a:stretch>
              <a:fillRect/>
            </a:stretch>
          </p:blipFill>
          <p:spPr>
            <a:xfrm>
              <a:off x="147588" y="131039"/>
              <a:ext cx="1098992" cy="1132092"/>
            </a:xfrm>
            <a:prstGeom prst="rect">
              <a:avLst/>
            </a:prstGeom>
            <a:ln w="3175" cap="flat">
              <a:noFill/>
              <a:miter lim="400000"/>
            </a:ln>
            <a:effectLst/>
          </p:spPr>
        </p:pic>
      </p:grpSp>
      <p:sp>
        <p:nvSpPr>
          <p:cNvPr id="8" name="Right Arrow 7"/>
          <p:cNvSpPr/>
          <p:nvPr/>
        </p:nvSpPr>
        <p:spPr>
          <a:xfrm>
            <a:off x="3699424" y="2148588"/>
            <a:ext cx="1433206" cy="400050"/>
          </a:xfrm>
          <a:prstGeom prst="rightArrow">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smtClean="0">
                <a:solidFill>
                  <a:schemeClr val="bg1"/>
                </a:solidFill>
                <a:latin typeface="Arial" panose="020B0604020202020204" pitchFamily="34" charset="0"/>
                <a:cs typeface="Arial" panose="020B0604020202020204" pitchFamily="34" charset="0"/>
              </a:rPr>
              <a:t>Notification</a:t>
            </a:r>
            <a:endParaRPr lang="en-US" sz="1400" b="1" dirty="0">
              <a:solidFill>
                <a:schemeClr val="bg1"/>
              </a:solidFill>
              <a:latin typeface="Arial" panose="020B0604020202020204" pitchFamily="34" charset="0"/>
              <a:cs typeface="Arial" panose="020B0604020202020204" pitchFamily="34" charset="0"/>
            </a:endParaRPr>
          </a:p>
        </p:txBody>
      </p:sp>
      <p:sp>
        <p:nvSpPr>
          <p:cNvPr id="9" name="TextBox 8"/>
          <p:cNvSpPr txBox="1"/>
          <p:nvPr/>
        </p:nvSpPr>
        <p:spPr>
          <a:xfrm>
            <a:off x="2303593" y="2897637"/>
            <a:ext cx="1228729" cy="500725"/>
          </a:xfrm>
          <a:prstGeom prst="rect">
            <a:avLst/>
          </a:prstGeom>
          <a:noFill/>
        </p:spPr>
        <p:txBody>
          <a:bodyPr wrap="square" rtlCol="0">
            <a:noAutofit/>
          </a:bodyPr>
          <a:lstStyle/>
          <a:p>
            <a:pPr algn="ctr"/>
            <a:r>
              <a:rPr lang="en-US" sz="1400" b="1" dirty="0">
                <a:latin typeface="Arial" panose="020B0604020202020204" pitchFamily="34" charset="0"/>
                <a:cs typeface="Arial" panose="020B0604020202020204" pitchFamily="34" charset="0"/>
              </a:rPr>
              <a:t>Amazon </a:t>
            </a:r>
            <a:r>
              <a:rPr lang="en-US" sz="1400" b="1" dirty="0" smtClean="0">
                <a:latin typeface="Arial" panose="020B0604020202020204" pitchFamily="34" charset="0"/>
                <a:cs typeface="Arial" panose="020B0604020202020204" pitchFamily="34" charset="0"/>
              </a:rPr>
              <a:t>S3</a:t>
            </a:r>
            <a:endParaRPr lang="en-US" sz="1400" b="1" dirty="0">
              <a:latin typeface="Arial" panose="020B0604020202020204" pitchFamily="34" charset="0"/>
              <a:cs typeface="Arial" panose="020B0604020202020204" pitchFamily="34" charset="0"/>
            </a:endParaRPr>
          </a:p>
        </p:txBody>
      </p:sp>
      <p:sp>
        <p:nvSpPr>
          <p:cNvPr id="10" name="TextBox 9"/>
          <p:cNvSpPr txBox="1"/>
          <p:nvPr/>
        </p:nvSpPr>
        <p:spPr>
          <a:xfrm>
            <a:off x="5276582" y="2897637"/>
            <a:ext cx="1356222" cy="500725"/>
          </a:xfrm>
          <a:prstGeom prst="rect">
            <a:avLst/>
          </a:prstGeom>
          <a:noFill/>
        </p:spPr>
        <p:txBody>
          <a:bodyPr wrap="square" rtlCol="0">
            <a:noAutofit/>
          </a:bodyPr>
          <a:lstStyle/>
          <a:p>
            <a:pPr algn="ctr"/>
            <a:r>
              <a:rPr lang="en-US" sz="1400" b="1" dirty="0" smtClean="0">
                <a:latin typeface="Arial" panose="020B0604020202020204" pitchFamily="34" charset="0"/>
                <a:cs typeface="Arial" panose="020B0604020202020204" pitchFamily="34" charset="0"/>
              </a:rPr>
              <a:t>AWS Lambda processes the object</a:t>
            </a:r>
            <a:endParaRPr lang="en-US" sz="1400" b="1" dirty="0">
              <a:latin typeface="Arial" panose="020B0604020202020204" pitchFamily="34" charset="0"/>
              <a:cs typeface="Arial" panose="020B0604020202020204" pitchFamily="34" charset="0"/>
            </a:endParaRPr>
          </a:p>
        </p:txBody>
      </p:sp>
      <p:sp>
        <p:nvSpPr>
          <p:cNvPr id="11" name="TextBox 10"/>
          <p:cNvSpPr txBox="1"/>
          <p:nvPr/>
        </p:nvSpPr>
        <p:spPr>
          <a:xfrm>
            <a:off x="8115327" y="3030142"/>
            <a:ext cx="1594488" cy="500725"/>
          </a:xfrm>
          <a:prstGeom prst="rect">
            <a:avLst/>
          </a:prstGeom>
          <a:noFill/>
        </p:spPr>
        <p:txBody>
          <a:bodyPr wrap="square" rtlCol="0">
            <a:noAutofit/>
          </a:bodyPr>
          <a:lstStyle/>
          <a:p>
            <a:pPr algn="ctr"/>
            <a:r>
              <a:rPr lang="en-US" sz="1400" b="1" dirty="0" smtClean="0">
                <a:latin typeface="Arial" panose="020B0604020202020204" pitchFamily="34" charset="0"/>
                <a:cs typeface="Arial" panose="020B0604020202020204" pitchFamily="34" charset="0"/>
              </a:rPr>
              <a:t>Amazon S3</a:t>
            </a:r>
            <a:endParaRPr lang="en-US" sz="1400" b="1" dirty="0">
              <a:latin typeface="Arial" panose="020B0604020202020204" pitchFamily="34" charset="0"/>
              <a:cs typeface="Arial" panose="020B0604020202020204" pitchFamily="34" charset="0"/>
            </a:endParaRPr>
          </a:p>
        </p:txBody>
      </p:sp>
      <p:pic>
        <p:nvPicPr>
          <p:cNvPr id="13" name="Picture 12"/>
          <p:cNvPicPr>
            <a:picLocks noChangeAspect="1"/>
          </p:cNvPicPr>
          <p:nvPr/>
        </p:nvPicPr>
        <p:blipFill rotWithShape="1">
          <a:blip r:embed="rId4">
            <a:extLst>
              <a:ext uri="{28A0092B-C50C-407E-A947-70E740481C1C}">
                <a14:useLocalDpi xmlns:a14="http://schemas.microsoft.com/office/drawing/2010/main" val="0"/>
              </a:ext>
            </a:extLst>
          </a:blip>
          <a:srcRect l="36153" t="27591" r="35696" b="25089"/>
          <a:stretch/>
        </p:blipFill>
        <p:spPr>
          <a:xfrm>
            <a:off x="2177615" y="1676419"/>
            <a:ext cx="1280160" cy="1255299"/>
          </a:xfrm>
          <a:prstGeom prst="rect">
            <a:avLst/>
          </a:prstGeom>
        </p:spPr>
      </p:pic>
      <p:sp>
        <p:nvSpPr>
          <p:cNvPr id="14" name="TextBox 13"/>
          <p:cNvSpPr txBox="1"/>
          <p:nvPr/>
        </p:nvSpPr>
        <p:spPr>
          <a:xfrm>
            <a:off x="2139585" y="4197676"/>
            <a:ext cx="1356222" cy="500725"/>
          </a:xfrm>
          <a:prstGeom prst="rect">
            <a:avLst/>
          </a:prstGeom>
          <a:noFill/>
        </p:spPr>
        <p:txBody>
          <a:bodyPr wrap="square" rtlCol="0">
            <a:noAutofit/>
          </a:bodyPr>
          <a:lstStyle/>
          <a:p>
            <a:pPr algn="ctr"/>
            <a:r>
              <a:rPr lang="en-US" sz="1400" b="1" dirty="0" smtClean="0">
                <a:latin typeface="Arial" panose="020B0604020202020204" pitchFamily="34" charset="0"/>
                <a:cs typeface="Arial" panose="020B0604020202020204" pitchFamily="34" charset="0"/>
              </a:rPr>
              <a:t>New object uploaded</a:t>
            </a:r>
            <a:endParaRPr lang="en-US" sz="1400" b="1" dirty="0">
              <a:latin typeface="Arial" panose="020B0604020202020204" pitchFamily="34" charset="0"/>
              <a:cs typeface="Arial" panose="020B0604020202020204" pitchFamily="34" charset="0"/>
            </a:endParaRPr>
          </a:p>
        </p:txBody>
      </p:sp>
      <p:sp>
        <p:nvSpPr>
          <p:cNvPr id="15" name="Lightning Bolt 14"/>
          <p:cNvSpPr/>
          <p:nvPr/>
        </p:nvSpPr>
        <p:spPr>
          <a:xfrm rot="14693733">
            <a:off x="2431395" y="3380133"/>
            <a:ext cx="710418" cy="822960"/>
          </a:xfrm>
          <a:prstGeom prst="lightningBolt">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latin typeface="Arial" panose="020B0604020202020204" pitchFamily="34" charset="0"/>
              <a:cs typeface="Arial" panose="020B0604020202020204" pitchFamily="34" charset="0"/>
            </a:endParaRPr>
          </a:p>
        </p:txBody>
      </p:sp>
      <p:sp>
        <p:nvSpPr>
          <p:cNvPr id="17" name="Left-Right Arrow 16"/>
          <p:cNvSpPr/>
          <p:nvPr/>
        </p:nvSpPr>
        <p:spPr>
          <a:xfrm>
            <a:off x="6776754" y="2146302"/>
            <a:ext cx="1338573" cy="402336"/>
          </a:xfrm>
          <a:prstGeom prst="leftRightArrow">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solidFill>
                <a:schemeClr val="bg1"/>
              </a:solidFill>
              <a:latin typeface="Arial" panose="020B0604020202020204" pitchFamily="34" charset="0"/>
              <a:cs typeface="Arial" panose="020B0604020202020204" pitchFamily="34" charset="0"/>
            </a:endParaRPr>
          </a:p>
        </p:txBody>
      </p:sp>
      <p:pic>
        <p:nvPicPr>
          <p:cNvPr id="18" name="Picture 17"/>
          <p:cNvPicPr>
            <a:picLocks noChangeAspect="1"/>
          </p:cNvPicPr>
          <p:nvPr/>
        </p:nvPicPr>
        <p:blipFill rotWithShape="1">
          <a:blip r:embed="rId4">
            <a:extLst>
              <a:ext uri="{28A0092B-C50C-407E-A947-70E740481C1C}">
                <a14:useLocalDpi xmlns:a14="http://schemas.microsoft.com/office/drawing/2010/main" val="0"/>
              </a:ext>
            </a:extLst>
          </a:blip>
          <a:srcRect l="36153" t="27591" r="35696" b="25089"/>
          <a:stretch/>
        </p:blipFill>
        <p:spPr>
          <a:xfrm>
            <a:off x="8272491" y="1774843"/>
            <a:ext cx="1280160" cy="1255299"/>
          </a:xfrm>
          <a:prstGeom prst="rect">
            <a:avLst/>
          </a:prstGeom>
        </p:spPr>
      </p:pic>
      <p:sp>
        <p:nvSpPr>
          <p:cNvPr id="19" name="AutoShape 2" descr="ttp://jolabistouille.j.o.pic.centerblog.net/45777f7a.png"/>
          <p:cNvSpPr>
            <a:spLocks noChangeAspect="1" noChangeArrowheads="1"/>
          </p:cNvSpPr>
          <p:nvPr/>
        </p:nvSpPr>
        <p:spPr bwMode="auto">
          <a:xfrm>
            <a:off x="0" y="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pic>
        <p:nvPicPr>
          <p:cNvPr id="20" name="Picture 1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0188" y="3584216"/>
            <a:ext cx="1484337" cy="1890430"/>
          </a:xfrm>
          <a:prstGeom prst="rect">
            <a:avLst/>
          </a:prstGeom>
        </p:spPr>
      </p:pic>
      <p:sp>
        <p:nvSpPr>
          <p:cNvPr id="21" name="TextBox 20"/>
          <p:cNvSpPr txBox="1"/>
          <p:nvPr/>
        </p:nvSpPr>
        <p:spPr>
          <a:xfrm>
            <a:off x="429818" y="5312418"/>
            <a:ext cx="2425076" cy="369332"/>
          </a:xfrm>
          <a:prstGeom prst="rect">
            <a:avLst/>
          </a:prstGeom>
          <a:noFill/>
        </p:spPr>
        <p:txBody>
          <a:bodyPr wrap="square" rtlCol="0">
            <a:spAutoFit/>
          </a:bodyPr>
          <a:lstStyle/>
          <a:p>
            <a:pPr algn="ctr"/>
            <a:r>
              <a:rPr lang="fr-FR" dirty="0" smtClean="0"/>
              <a:t>2000 x 4000px (4mo)</a:t>
            </a:r>
            <a:endParaRPr lang="fr-FR" dirty="0"/>
          </a:p>
        </p:txBody>
      </p:sp>
      <p:pic>
        <p:nvPicPr>
          <p:cNvPr id="22" name="Picture 2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09784" y="4288830"/>
            <a:ext cx="1484337" cy="1890430"/>
          </a:xfrm>
          <a:prstGeom prst="rect">
            <a:avLst/>
          </a:prstGeom>
        </p:spPr>
      </p:pic>
      <p:sp>
        <p:nvSpPr>
          <p:cNvPr id="23" name="TextBox 22"/>
          <p:cNvSpPr txBox="1"/>
          <p:nvPr/>
        </p:nvSpPr>
        <p:spPr>
          <a:xfrm>
            <a:off x="6866273" y="6052807"/>
            <a:ext cx="2425076" cy="369332"/>
          </a:xfrm>
          <a:prstGeom prst="rect">
            <a:avLst/>
          </a:prstGeom>
          <a:noFill/>
        </p:spPr>
        <p:txBody>
          <a:bodyPr wrap="square" rtlCol="0">
            <a:spAutoFit/>
          </a:bodyPr>
          <a:lstStyle/>
          <a:p>
            <a:pPr algn="ctr"/>
            <a:r>
              <a:rPr lang="fr-FR" dirty="0" smtClean="0"/>
              <a:t>512x 1024px (300ko)</a:t>
            </a:r>
            <a:endParaRPr lang="fr-FR" dirty="0"/>
          </a:p>
        </p:txBody>
      </p:sp>
      <p:pic>
        <p:nvPicPr>
          <p:cNvPr id="24" name="Picture 2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38379" y="4149460"/>
            <a:ext cx="1129888" cy="1439009"/>
          </a:xfrm>
          <a:prstGeom prst="rect">
            <a:avLst/>
          </a:prstGeom>
        </p:spPr>
      </p:pic>
      <p:sp>
        <p:nvSpPr>
          <p:cNvPr id="25" name="TextBox 24"/>
          <p:cNvSpPr txBox="1"/>
          <p:nvPr/>
        </p:nvSpPr>
        <p:spPr>
          <a:xfrm>
            <a:off x="8666195" y="5504555"/>
            <a:ext cx="2425076" cy="369332"/>
          </a:xfrm>
          <a:prstGeom prst="rect">
            <a:avLst/>
          </a:prstGeom>
          <a:noFill/>
        </p:spPr>
        <p:txBody>
          <a:bodyPr wrap="square" rtlCol="0">
            <a:spAutoFit/>
          </a:bodyPr>
          <a:lstStyle/>
          <a:p>
            <a:pPr algn="ctr"/>
            <a:r>
              <a:rPr lang="fr-FR" dirty="0" smtClean="0"/>
              <a:t>200x 400px (50ko)</a:t>
            </a:r>
            <a:endParaRPr lang="fr-FR" dirty="0"/>
          </a:p>
        </p:txBody>
      </p:sp>
      <p:sp>
        <p:nvSpPr>
          <p:cNvPr id="29" name="Right Brace 28"/>
          <p:cNvSpPr/>
          <p:nvPr/>
        </p:nvSpPr>
        <p:spPr>
          <a:xfrm rot="16200000">
            <a:off x="8548245" y="2549041"/>
            <a:ext cx="856673" cy="2583370"/>
          </a:xfrm>
          <a:prstGeom prst="rightBrace">
            <a:avLst>
              <a:gd name="adj1" fmla="val 34580"/>
              <a:gd name="adj2" fmla="val 50000"/>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Tree>
    <p:extLst>
      <p:ext uri="{BB962C8B-B14F-4D97-AF65-F5344CB8AC3E}">
        <p14:creationId xmlns:p14="http://schemas.microsoft.com/office/powerpoint/2010/main" val="1599784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8"/>
                                        </p:tgtEl>
                                        <p:attrNameLst>
                                          <p:attrName>style.visibility</p:attrName>
                                        </p:attrNameLst>
                                      </p:cBhvr>
                                      <p:to>
                                        <p:strVal val="visible"/>
                                      </p:to>
                                    </p:set>
                                  </p:childTnLst>
                                </p:cTn>
                              </p:par>
                              <p:par>
                                <p:cTn id="39" presetID="1" presetClass="entr" presetSubtype="0" fill="hold" grpId="1" nodeType="withEffect">
                                  <p:stCondLst>
                                    <p:cond delay="0"/>
                                  </p:stCondLst>
                                  <p:childTnLst>
                                    <p:set>
                                      <p:cBhvr>
                                        <p:cTn id="4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10" grpId="0"/>
      <p:bldP spid="11" grpId="0"/>
      <p:bldP spid="11" grpId="1"/>
      <p:bldP spid="14" grpId="0"/>
      <p:bldP spid="15" grpId="0" animBg="1"/>
      <p:bldP spid="17" grpId="0" animBg="1"/>
      <p:bldP spid="23" grpId="0"/>
      <p:bldP spid="25" grpId="0"/>
      <p:bldP spid="29"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7366" y="938150"/>
            <a:ext cx="3515016" cy="777334"/>
          </a:xfrm>
        </p:spPr>
        <p:txBody>
          <a:bodyPr/>
          <a:lstStyle/>
          <a:p>
            <a:r>
              <a:rPr lang="fr-FR" dirty="0" smtClean="0"/>
              <a:t>Use case 2 </a:t>
            </a:r>
            <a:r>
              <a:rPr lang="fr-FR" smtClean="0"/>
              <a:t>– Personnaliser AWS</a:t>
            </a:r>
            <a:endParaRPr lang="fr-FR" dirty="0"/>
          </a:p>
        </p:txBody>
      </p:sp>
      <p:sp>
        <p:nvSpPr>
          <p:cNvPr id="4" name="Text Placeholder 3"/>
          <p:cNvSpPr>
            <a:spLocks noGrp="1"/>
          </p:cNvSpPr>
          <p:nvPr>
            <p:ph type="body" sz="half" idx="2"/>
          </p:nvPr>
        </p:nvSpPr>
        <p:spPr>
          <a:xfrm>
            <a:off x="930729" y="2280193"/>
            <a:ext cx="3510641" cy="2895599"/>
          </a:xfrm>
        </p:spPr>
        <p:txBody>
          <a:bodyPr>
            <a:normAutofit fontScale="92500"/>
          </a:bodyPr>
          <a:lstStyle/>
          <a:p>
            <a:r>
              <a:rPr lang="fr-FR" sz="2000" i="1" dirty="0" smtClean="0"/>
              <a:t>AWS fourni des services managés configuration dont la personnalisation du comportement s’effectue par des </a:t>
            </a:r>
            <a:r>
              <a:rPr lang="fr-FR" sz="2000" i="1" dirty="0" err="1" smtClean="0"/>
              <a:t>lambdas</a:t>
            </a:r>
            <a:endParaRPr lang="fr-FR" sz="2000" i="1" dirty="0" smtClean="0"/>
          </a:p>
          <a:p>
            <a:endParaRPr lang="fr-FR" sz="2000" i="1" dirty="0"/>
          </a:p>
          <a:p>
            <a:r>
              <a:rPr lang="fr-FR" sz="2000" i="1" dirty="0" smtClean="0"/>
              <a:t>(</a:t>
            </a:r>
            <a:r>
              <a:rPr lang="fr-FR" sz="2000" i="1" dirty="0" err="1" smtClean="0"/>
              <a:t>Cognito</a:t>
            </a:r>
            <a:r>
              <a:rPr lang="fr-FR" sz="2000" i="1" dirty="0" smtClean="0"/>
              <a:t>, custom </a:t>
            </a:r>
            <a:r>
              <a:rPr lang="fr-FR" sz="2000" i="1" dirty="0" err="1" smtClean="0"/>
              <a:t>resources</a:t>
            </a:r>
            <a:r>
              <a:rPr lang="fr-FR" sz="2000" i="1" dirty="0" smtClean="0"/>
              <a:t> de </a:t>
            </a:r>
            <a:r>
              <a:rPr lang="fr-FR" sz="2000" i="1" dirty="0" err="1" smtClean="0"/>
              <a:t>CloudFormation</a:t>
            </a:r>
            <a:r>
              <a:rPr lang="fr-FR" sz="2000" i="1" dirty="0" smtClean="0"/>
              <a:t>)</a:t>
            </a:r>
            <a:endParaRPr lang="fr-FR" sz="2000" i="1" dirty="0"/>
          </a:p>
        </p:txBody>
      </p:sp>
      <p:sp>
        <p:nvSpPr>
          <p:cNvPr id="19" name="AutoShape 2" descr="ttp://jolabistouille.j.o.pic.centerblog.net/45777f7a.png"/>
          <p:cNvSpPr>
            <a:spLocks noChangeAspect="1" noChangeArrowheads="1"/>
          </p:cNvSpPr>
          <p:nvPr/>
        </p:nvSpPr>
        <p:spPr bwMode="auto">
          <a:xfrm>
            <a:off x="0" y="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pic>
        <p:nvPicPr>
          <p:cNvPr id="3074" name="Picture 2" descr="https://lh3.googleusercontent.com/M9xlLyij327ykTt_1IKRJNy5yTYuodqWwLazsW78NHh31nAN6i8B6KoWrjjX8yIkSuO0g5EMY9fe_emHPniVkEMAc9BuZDMJ8HviltV48Z4OMHEnxtepHfmJSEzDCFOXDzhzpxW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34189" y="1551214"/>
            <a:ext cx="5480568" cy="41474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429797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fr-FR" dirty="0" smtClean="0"/>
              <a:t>Use case 3 – Utilitaires </a:t>
            </a:r>
            <a:r>
              <a:rPr lang="fr-FR" sz="2800" dirty="0" smtClean="0"/>
              <a:t>(1/2)</a:t>
            </a:r>
            <a:endParaRPr lang="fr-FR" dirty="0"/>
          </a:p>
        </p:txBody>
      </p:sp>
      <p:sp>
        <p:nvSpPr>
          <p:cNvPr id="6" name="Text Placeholder 5"/>
          <p:cNvSpPr>
            <a:spLocks noGrp="1"/>
          </p:cNvSpPr>
          <p:nvPr>
            <p:ph type="body" idx="1"/>
          </p:nvPr>
        </p:nvSpPr>
        <p:spPr>
          <a:xfrm>
            <a:off x="1154955" y="1766590"/>
            <a:ext cx="4825157" cy="576262"/>
          </a:xfrm>
        </p:spPr>
        <p:txBody>
          <a:bodyPr/>
          <a:lstStyle/>
          <a:p>
            <a:r>
              <a:rPr lang="fr-FR" dirty="0" smtClean="0"/>
              <a:t>Backup</a:t>
            </a:r>
            <a:endParaRPr lang="fr-FR" dirty="0"/>
          </a:p>
        </p:txBody>
      </p:sp>
      <p:sp>
        <p:nvSpPr>
          <p:cNvPr id="8" name="Text Placeholder 7"/>
          <p:cNvSpPr>
            <a:spLocks noGrp="1"/>
          </p:cNvSpPr>
          <p:nvPr>
            <p:ph type="body" sz="quarter" idx="3"/>
          </p:nvPr>
        </p:nvSpPr>
        <p:spPr>
          <a:xfrm>
            <a:off x="6208712" y="1766590"/>
            <a:ext cx="4825159" cy="576262"/>
          </a:xfrm>
        </p:spPr>
        <p:txBody>
          <a:bodyPr/>
          <a:lstStyle/>
          <a:p>
            <a:r>
              <a:rPr lang="fr-FR" dirty="0" smtClean="0"/>
              <a:t>Eteindre machine de DEV</a:t>
            </a:r>
            <a:endParaRPr lang="fr-FR" dirty="0"/>
          </a:p>
        </p:txBody>
      </p:sp>
      <p:sp>
        <p:nvSpPr>
          <p:cNvPr id="9" name="Content Placeholder 8"/>
          <p:cNvSpPr>
            <a:spLocks noGrp="1"/>
          </p:cNvSpPr>
          <p:nvPr>
            <p:ph sz="quarter" idx="4"/>
          </p:nvPr>
        </p:nvSpPr>
        <p:spPr>
          <a:xfrm>
            <a:off x="6208712" y="2342852"/>
            <a:ext cx="4825159" cy="3676949"/>
          </a:xfrm>
        </p:spPr>
        <p:txBody>
          <a:bodyPr>
            <a:normAutofit/>
          </a:bodyPr>
          <a:lstStyle/>
          <a:p>
            <a:r>
              <a:rPr lang="fr-FR" dirty="0" smtClean="0"/>
              <a:t>Les clients sont friands des économies de coûts</a:t>
            </a:r>
          </a:p>
          <a:p>
            <a:endParaRPr lang="fr-FR" dirty="0" smtClean="0"/>
          </a:p>
          <a:p>
            <a:endParaRPr lang="fr-FR" dirty="0"/>
          </a:p>
          <a:p>
            <a:endParaRPr lang="fr-FR" sz="1700" dirty="0" smtClean="0"/>
          </a:p>
          <a:p>
            <a:r>
              <a:rPr lang="fr-FR" sz="1700" dirty="0" err="1" smtClean="0"/>
              <a:t>AutoScaling.suspendProcesses</a:t>
            </a:r>
            <a:r>
              <a:rPr lang="fr-FR" sz="1700" dirty="0" smtClean="0"/>
              <a:t> &amp; EC2.stopInstances</a:t>
            </a:r>
          </a:p>
          <a:p>
            <a:endParaRPr lang="fr-FR" sz="1700" dirty="0"/>
          </a:p>
          <a:p>
            <a:pPr marL="0" indent="0" algn="ctr">
              <a:buNone/>
            </a:pPr>
            <a:r>
              <a:rPr lang="fr-FR" sz="2400" b="1" dirty="0"/>
              <a:t>Economie de </a:t>
            </a:r>
            <a:r>
              <a:rPr lang="fr-FR" sz="2400" b="1" dirty="0" smtClean="0"/>
              <a:t>60% *</a:t>
            </a:r>
            <a:endParaRPr lang="fr-FR" sz="2400" b="1" dirty="0"/>
          </a:p>
        </p:txBody>
      </p:sp>
      <p:sp>
        <p:nvSpPr>
          <p:cNvPr id="23" name="Content Placeholder 22"/>
          <p:cNvSpPr>
            <a:spLocks noGrp="1"/>
          </p:cNvSpPr>
          <p:nvPr>
            <p:ph sz="half" idx="2"/>
          </p:nvPr>
        </p:nvSpPr>
        <p:spPr>
          <a:xfrm>
            <a:off x="1154954" y="2342852"/>
            <a:ext cx="4825158" cy="3676950"/>
          </a:xfrm>
        </p:spPr>
        <p:txBody>
          <a:bodyPr/>
          <a:lstStyle/>
          <a:p>
            <a:r>
              <a:rPr lang="fr-FR" dirty="0" smtClean="0"/>
              <a:t>Effectuer des </a:t>
            </a:r>
            <a:r>
              <a:rPr lang="fr-FR" dirty="0" err="1" smtClean="0"/>
              <a:t>snapshot</a:t>
            </a:r>
            <a:r>
              <a:rPr lang="fr-FR" dirty="0" smtClean="0"/>
              <a:t> réguliers des éléments de l’infra</a:t>
            </a:r>
          </a:p>
          <a:p>
            <a:endParaRPr lang="fr-FR" dirty="0" smtClean="0"/>
          </a:p>
          <a:p>
            <a:pPr marL="0" indent="0" algn="ctr">
              <a:buNone/>
            </a:pPr>
            <a:r>
              <a:rPr lang="fr-FR" dirty="0" smtClean="0"/>
              <a:t>RDS, </a:t>
            </a:r>
            <a:r>
              <a:rPr lang="fr-FR" dirty="0" err="1" smtClean="0"/>
              <a:t>Elasticsearch</a:t>
            </a:r>
            <a:r>
              <a:rPr lang="fr-FR" dirty="0" smtClean="0"/>
              <a:t>, EBS</a:t>
            </a:r>
            <a:endParaRPr lang="fr-FR" dirty="0"/>
          </a:p>
        </p:txBody>
      </p:sp>
      <p:grpSp>
        <p:nvGrpSpPr>
          <p:cNvPr id="42" name="Group 41"/>
          <p:cNvGrpSpPr/>
          <p:nvPr/>
        </p:nvGrpSpPr>
        <p:grpSpPr>
          <a:xfrm>
            <a:off x="6718822" y="3232629"/>
            <a:ext cx="3745955" cy="654748"/>
            <a:chOff x="6625832" y="3852561"/>
            <a:chExt cx="3745955" cy="654748"/>
          </a:xfrm>
        </p:grpSpPr>
        <p:sp>
          <p:nvSpPr>
            <p:cNvPr id="24" name="Right Arrow 23"/>
            <p:cNvSpPr/>
            <p:nvPr/>
          </p:nvSpPr>
          <p:spPr>
            <a:xfrm>
              <a:off x="9654348" y="4235281"/>
              <a:ext cx="672756" cy="27202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Rectangle 29"/>
            <p:cNvSpPr/>
            <p:nvPr/>
          </p:nvSpPr>
          <p:spPr>
            <a:xfrm>
              <a:off x="7796121" y="4308282"/>
              <a:ext cx="1810609" cy="131483"/>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1" name="Rectangle 30"/>
            <p:cNvSpPr/>
            <p:nvPr/>
          </p:nvSpPr>
          <p:spPr>
            <a:xfrm>
              <a:off x="6715626" y="4308282"/>
              <a:ext cx="1009810" cy="1327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2" name="TextBox 31"/>
            <p:cNvSpPr txBox="1"/>
            <p:nvPr/>
          </p:nvSpPr>
          <p:spPr>
            <a:xfrm rot="19291800">
              <a:off x="7679216" y="3873157"/>
              <a:ext cx="855024" cy="307777"/>
            </a:xfrm>
            <a:prstGeom prst="rect">
              <a:avLst/>
            </a:prstGeom>
            <a:noFill/>
          </p:spPr>
          <p:txBody>
            <a:bodyPr wrap="square" rtlCol="0">
              <a:spAutoFit/>
            </a:bodyPr>
            <a:lstStyle/>
            <a:p>
              <a:r>
                <a:rPr lang="fr-FR" sz="1400" b="1" smtClean="0"/>
                <a:t>8h00</a:t>
              </a:r>
              <a:endParaRPr lang="fr-FR" sz="1400" b="1" dirty="0"/>
            </a:p>
          </p:txBody>
        </p:sp>
        <p:sp>
          <p:nvSpPr>
            <p:cNvPr id="33" name="TextBox 32"/>
            <p:cNvSpPr txBox="1"/>
            <p:nvPr/>
          </p:nvSpPr>
          <p:spPr>
            <a:xfrm rot="19291800">
              <a:off x="6625832" y="3856108"/>
              <a:ext cx="855024" cy="307777"/>
            </a:xfrm>
            <a:prstGeom prst="rect">
              <a:avLst/>
            </a:prstGeom>
            <a:noFill/>
          </p:spPr>
          <p:txBody>
            <a:bodyPr wrap="square" rtlCol="0">
              <a:spAutoFit/>
            </a:bodyPr>
            <a:lstStyle/>
            <a:p>
              <a:r>
                <a:rPr lang="fr-FR" sz="1400" b="1" dirty="0" smtClean="0"/>
                <a:t>00h00</a:t>
              </a:r>
              <a:endParaRPr lang="fr-FR" sz="1400" b="1" dirty="0"/>
            </a:p>
          </p:txBody>
        </p:sp>
        <p:sp>
          <p:nvSpPr>
            <p:cNvPr id="34" name="TextBox 33"/>
            <p:cNvSpPr txBox="1"/>
            <p:nvPr/>
          </p:nvSpPr>
          <p:spPr>
            <a:xfrm rot="19291800">
              <a:off x="9516763" y="3852561"/>
              <a:ext cx="855024" cy="307777"/>
            </a:xfrm>
            <a:prstGeom prst="rect">
              <a:avLst/>
            </a:prstGeom>
            <a:noFill/>
          </p:spPr>
          <p:txBody>
            <a:bodyPr wrap="square" rtlCol="0">
              <a:spAutoFit/>
            </a:bodyPr>
            <a:lstStyle/>
            <a:p>
              <a:r>
                <a:rPr lang="fr-FR" sz="1400" b="1" dirty="0" smtClean="0"/>
                <a:t>21h00</a:t>
              </a:r>
              <a:endParaRPr lang="fr-FR" sz="1400" b="1" dirty="0"/>
            </a:p>
          </p:txBody>
        </p:sp>
      </p:grpSp>
      <p:pic>
        <p:nvPicPr>
          <p:cNvPr id="1026" name="Picture 2" descr="ttp://www.iconsdb.com/icons/preview/black/data-backup-xxl.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62270" y="3930656"/>
            <a:ext cx="1610525" cy="1610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031375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fr-FR" dirty="0"/>
              <a:t>Use case 3 – Utilitaires </a:t>
            </a:r>
            <a:r>
              <a:rPr lang="fr-FR" sz="2800" dirty="0" smtClean="0"/>
              <a:t>(2/2</a:t>
            </a:r>
            <a:r>
              <a:rPr lang="fr-FR" sz="2800" dirty="0"/>
              <a:t>)</a:t>
            </a:r>
            <a:endParaRPr lang="fr-FR" dirty="0"/>
          </a:p>
        </p:txBody>
      </p:sp>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4954" y="1586102"/>
            <a:ext cx="10440692" cy="4703845"/>
          </a:xfrm>
          <a:prstGeom prst="rect">
            <a:avLst/>
          </a:prstGeom>
        </p:spPr>
      </p:pic>
    </p:spTree>
    <p:extLst>
      <p:ext uri="{BB962C8B-B14F-4D97-AF65-F5344CB8AC3E}">
        <p14:creationId xmlns:p14="http://schemas.microsoft.com/office/powerpoint/2010/main" val="172356382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smtClean="0"/>
              <a:t>Use case 4 – API Gateway</a:t>
            </a:r>
            <a:endParaRPr lang="fr-FR" dirty="0"/>
          </a:p>
        </p:txBody>
      </p:sp>
      <p:pic>
        <p:nvPicPr>
          <p:cNvPr id="4" name="Picture 3" descr="User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6179" y="1489256"/>
            <a:ext cx="731520" cy="731520"/>
          </a:xfrm>
          <a:prstGeom prst="rect">
            <a:avLst/>
          </a:prstGeom>
        </p:spPr>
      </p:pic>
      <p:sp>
        <p:nvSpPr>
          <p:cNvPr id="5" name="Rounded Rectangle 4"/>
          <p:cNvSpPr/>
          <p:nvPr/>
        </p:nvSpPr>
        <p:spPr>
          <a:xfrm>
            <a:off x="349041" y="2557361"/>
            <a:ext cx="2099690" cy="3985918"/>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1373" y="2293522"/>
            <a:ext cx="603504" cy="393954"/>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41255" y="2990223"/>
            <a:ext cx="521367" cy="625640"/>
          </a:xfrm>
          <a:prstGeom prst="rect">
            <a:avLst/>
          </a:prstGeom>
        </p:spPr>
      </p:pic>
      <p:sp>
        <p:nvSpPr>
          <p:cNvPr id="8" name="TextBox 7"/>
          <p:cNvSpPr txBox="1"/>
          <p:nvPr/>
        </p:nvSpPr>
        <p:spPr>
          <a:xfrm>
            <a:off x="422880" y="3271169"/>
            <a:ext cx="894752" cy="263840"/>
          </a:xfrm>
          <a:prstGeom prst="rect">
            <a:avLst/>
          </a:prstGeom>
          <a:noFill/>
        </p:spPr>
        <p:txBody>
          <a:bodyPr wrap="square" lIns="0" tIns="0" rIns="0" bIns="0" rtlCol="0" anchor="t">
            <a:noAutofit/>
          </a:bodyPr>
          <a:lstStyle/>
          <a:p>
            <a:pPr algn="ctr"/>
            <a:r>
              <a:rPr lang="en-US" sz="1000" b="1" dirty="0" smtClean="0"/>
              <a:t>API Gateway</a:t>
            </a:r>
            <a:endParaRPr lang="en-US" b="1" dirty="0"/>
          </a:p>
        </p:txBody>
      </p:sp>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30293" y="4163834"/>
            <a:ext cx="544781" cy="653738"/>
          </a:xfrm>
          <a:prstGeom prst="rect">
            <a:avLst/>
          </a:prstGeom>
        </p:spPr>
      </p:pic>
      <p:sp>
        <p:nvSpPr>
          <p:cNvPr id="10" name="TextBox 9"/>
          <p:cNvSpPr txBox="1"/>
          <p:nvPr/>
        </p:nvSpPr>
        <p:spPr>
          <a:xfrm>
            <a:off x="426900" y="4463302"/>
            <a:ext cx="825006" cy="257059"/>
          </a:xfrm>
          <a:prstGeom prst="rect">
            <a:avLst/>
          </a:prstGeom>
          <a:noFill/>
        </p:spPr>
        <p:txBody>
          <a:bodyPr wrap="square" lIns="0" tIns="0" rIns="0" bIns="0" rtlCol="0" anchor="t">
            <a:noAutofit/>
          </a:bodyPr>
          <a:lstStyle/>
          <a:p>
            <a:pPr algn="ctr"/>
            <a:r>
              <a:rPr lang="en-US" sz="1000" b="1" dirty="0" smtClean="0"/>
              <a:t>Lambda</a:t>
            </a:r>
            <a:endParaRPr lang="en-US" sz="1000" b="1" dirty="0"/>
          </a:p>
        </p:txBody>
      </p:sp>
      <p:pic>
        <p:nvPicPr>
          <p:cNvPr id="3" name="Picture 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754729" y="2640386"/>
            <a:ext cx="7437271" cy="3902893"/>
          </a:xfrm>
          <a:prstGeom prst="rect">
            <a:avLst/>
          </a:prstGeom>
        </p:spPr>
      </p:pic>
      <p:pic>
        <p:nvPicPr>
          <p:cNvPr id="12" name="Picture 1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430293" y="5509012"/>
            <a:ext cx="543292" cy="651950"/>
          </a:xfrm>
          <a:prstGeom prst="rect">
            <a:avLst/>
          </a:prstGeom>
        </p:spPr>
      </p:pic>
      <p:sp>
        <p:nvSpPr>
          <p:cNvPr id="13" name="TextBox 12"/>
          <p:cNvSpPr txBox="1"/>
          <p:nvPr/>
        </p:nvSpPr>
        <p:spPr>
          <a:xfrm>
            <a:off x="426900" y="5702728"/>
            <a:ext cx="1003393" cy="331583"/>
          </a:xfrm>
          <a:prstGeom prst="rect">
            <a:avLst/>
          </a:prstGeom>
          <a:noFill/>
        </p:spPr>
        <p:txBody>
          <a:bodyPr wrap="square" lIns="0" tIns="0" rIns="0" bIns="0" rtlCol="0" anchor="t">
            <a:noAutofit/>
          </a:bodyPr>
          <a:lstStyle/>
          <a:p>
            <a:pPr algn="ctr"/>
            <a:r>
              <a:rPr lang="en-US" sz="1000" b="1" dirty="0" err="1" smtClean="0"/>
              <a:t>Elasticsearch</a:t>
            </a:r>
            <a:r>
              <a:rPr lang="en-US" sz="1000" b="1" dirty="0" smtClean="0"/>
              <a:t> </a:t>
            </a:r>
            <a:r>
              <a:rPr lang="en-US" sz="1000" b="1" dirty="0"/>
              <a:t>Service</a:t>
            </a:r>
          </a:p>
        </p:txBody>
      </p:sp>
      <p:cxnSp>
        <p:nvCxnSpPr>
          <p:cNvPr id="14" name="Straight Arrow Connector 13"/>
          <p:cNvCxnSpPr>
            <a:stCxn id="9" idx="2"/>
            <a:endCxn id="12" idx="0"/>
          </p:cNvCxnSpPr>
          <p:nvPr/>
        </p:nvCxnSpPr>
        <p:spPr>
          <a:xfrm flipH="1">
            <a:off x="1701939" y="4817572"/>
            <a:ext cx="745" cy="6914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7" idx="2"/>
            <a:endCxn id="9" idx="0"/>
          </p:cNvCxnSpPr>
          <p:nvPr/>
        </p:nvCxnSpPr>
        <p:spPr>
          <a:xfrm>
            <a:off x="1701939" y="3615863"/>
            <a:ext cx="745" cy="5479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4" idx="2"/>
            <a:endCxn id="7" idx="0"/>
          </p:cNvCxnSpPr>
          <p:nvPr/>
        </p:nvCxnSpPr>
        <p:spPr>
          <a:xfrm>
            <a:off x="1701939" y="2220776"/>
            <a:ext cx="0" cy="7694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4754729" y="2036110"/>
            <a:ext cx="7437271" cy="369332"/>
          </a:xfrm>
          <a:prstGeom prst="rect">
            <a:avLst/>
          </a:prstGeom>
          <a:noFill/>
        </p:spPr>
        <p:txBody>
          <a:bodyPr wrap="square" rtlCol="0">
            <a:spAutoFit/>
          </a:bodyPr>
          <a:lstStyle/>
          <a:p>
            <a:pPr algn="ctr"/>
            <a:r>
              <a:rPr lang="fr-FR" dirty="0" smtClean="0"/>
              <a:t>API Gateway vers lambda (console AWS)</a:t>
            </a:r>
            <a:endParaRPr lang="fr-FR" dirty="0"/>
          </a:p>
        </p:txBody>
      </p:sp>
      <p:pic>
        <p:nvPicPr>
          <p:cNvPr id="30" name="Picture 2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952851" y="3948823"/>
            <a:ext cx="783185" cy="1083759"/>
          </a:xfrm>
          <a:prstGeom prst="rect">
            <a:avLst/>
          </a:prstGeom>
        </p:spPr>
      </p:pic>
      <p:cxnSp>
        <p:nvCxnSpPr>
          <p:cNvPr id="32" name="Straight Arrow Connector 31"/>
          <p:cNvCxnSpPr>
            <a:stCxn id="30" idx="1"/>
            <a:endCxn id="9" idx="3"/>
          </p:cNvCxnSpPr>
          <p:nvPr/>
        </p:nvCxnSpPr>
        <p:spPr>
          <a:xfrm flipH="1">
            <a:off x="1975074" y="4490703"/>
            <a:ext cx="97777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2036228" y="4517699"/>
            <a:ext cx="825006" cy="257059"/>
          </a:xfrm>
          <a:prstGeom prst="rect">
            <a:avLst/>
          </a:prstGeom>
          <a:noFill/>
        </p:spPr>
        <p:txBody>
          <a:bodyPr wrap="square" lIns="0" tIns="0" rIns="0" bIns="0" rtlCol="0" anchor="t">
            <a:noAutofit/>
          </a:bodyPr>
          <a:lstStyle/>
          <a:p>
            <a:pPr algn="ctr"/>
            <a:r>
              <a:rPr lang="en-US" sz="1400" dirty="0" smtClean="0"/>
              <a:t>SDK/CLI</a:t>
            </a:r>
            <a:endParaRPr lang="en-US" sz="1400" dirty="0"/>
          </a:p>
        </p:txBody>
      </p:sp>
      <p:sp>
        <p:nvSpPr>
          <p:cNvPr id="41" name="TextBox 40"/>
          <p:cNvSpPr txBox="1"/>
          <p:nvPr/>
        </p:nvSpPr>
        <p:spPr>
          <a:xfrm>
            <a:off x="1197209" y="2264113"/>
            <a:ext cx="1159296" cy="274685"/>
          </a:xfrm>
          <a:prstGeom prst="rect">
            <a:avLst/>
          </a:prstGeom>
          <a:noFill/>
        </p:spPr>
        <p:txBody>
          <a:bodyPr wrap="square" lIns="0" tIns="0" rIns="0" bIns="0" rtlCol="0" anchor="t">
            <a:noAutofit/>
          </a:bodyPr>
          <a:lstStyle/>
          <a:p>
            <a:pPr algn="ctr"/>
            <a:r>
              <a:rPr lang="en-US" sz="1400" smtClean="0"/>
              <a:t>HTTP / HTTPS</a:t>
            </a:r>
            <a:endParaRPr lang="en-US" sz="1400" dirty="0"/>
          </a:p>
        </p:txBody>
      </p:sp>
    </p:spTree>
    <p:extLst>
      <p:ext uri="{BB962C8B-B14F-4D97-AF65-F5344CB8AC3E}">
        <p14:creationId xmlns:p14="http://schemas.microsoft.com/office/powerpoint/2010/main" val="24511408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smtClean="0"/>
              <a:t>Use case 4 – API Gateway Tarif</a:t>
            </a:r>
            <a:endParaRPr lang="fr-FR" dirty="0"/>
          </a:p>
        </p:txBody>
      </p:sp>
      <p:pic>
        <p:nvPicPr>
          <p:cNvPr id="6146" name="Picture 2" descr="ttps://stelweb.files.wordpress.com/2016/03/serverless-app-cos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69833" y="1265632"/>
            <a:ext cx="7746534" cy="50642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982799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smtClean="0"/>
              <a:t>Offre « </a:t>
            </a:r>
            <a:r>
              <a:rPr lang="fr-FR" dirty="0" err="1" smtClean="0"/>
              <a:t>compute</a:t>
            </a:r>
            <a:r>
              <a:rPr lang="fr-FR" dirty="0" smtClean="0"/>
              <a:t> » d’AWS</a:t>
            </a:r>
            <a:endParaRPr lang="fr-FR" dirty="0"/>
          </a:p>
        </p:txBody>
      </p:sp>
      <p:sp>
        <p:nvSpPr>
          <p:cNvPr id="4" name="Rectangle 3"/>
          <p:cNvSpPr/>
          <p:nvPr/>
        </p:nvSpPr>
        <p:spPr>
          <a:xfrm>
            <a:off x="9593277" y="3953609"/>
            <a:ext cx="2433408" cy="1754326"/>
          </a:xfrm>
          <a:prstGeom prst="rect">
            <a:avLst/>
          </a:prstGeom>
        </p:spPr>
        <p:txBody>
          <a:bodyPr wrap="square">
            <a:spAutoFit/>
          </a:bodyPr>
          <a:lstStyle/>
          <a:p>
            <a:pPr marL="257175" algn="ctr" fontAlgn="ctr">
              <a:spcBef>
                <a:spcPts val="225"/>
              </a:spcBef>
            </a:pPr>
            <a:r>
              <a:rPr lang="en-US" sz="2800" b="1" dirty="0" smtClean="0">
                <a:latin typeface="Arial" panose="020B0604020202020204" pitchFamily="34" charset="0"/>
                <a:cs typeface="Arial" panose="020B0604020202020204" pitchFamily="34" charset="0"/>
              </a:rPr>
              <a:t>Lambda</a:t>
            </a:r>
          </a:p>
          <a:p>
            <a:pPr algn="ctr"/>
            <a:r>
              <a:rPr lang="en-US" sz="2000" dirty="0" err="1" smtClean="0">
                <a:latin typeface="Arial" panose="020B0604020202020204" pitchFamily="34" charset="0"/>
                <a:cs typeface="Arial" panose="020B0604020202020204" pitchFamily="34" charset="0"/>
              </a:rPr>
              <a:t>Serverless</a:t>
            </a:r>
            <a:r>
              <a:rPr lang="en-US" sz="2000" dirty="0" smtClean="0">
                <a:latin typeface="Arial" panose="020B0604020202020204" pitchFamily="34" charset="0"/>
                <a:cs typeface="Arial" panose="020B0604020202020204" pitchFamily="34" charset="0"/>
              </a:rPr>
              <a:t> compute execution in response to Triggers</a:t>
            </a:r>
            <a:endParaRPr lang="en-US" sz="2000" dirty="0">
              <a:latin typeface="Arial" panose="020B0604020202020204" pitchFamily="34" charset="0"/>
              <a:cs typeface="Arial" panose="020B0604020202020204" pitchFamily="34" charset="0"/>
            </a:endParaRPr>
          </a:p>
        </p:txBody>
      </p:sp>
      <p:pic>
        <p:nvPicPr>
          <p:cNvPr id="5" name="Picture 4" descr="EC2.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70858" y="2335830"/>
            <a:ext cx="1373445" cy="1373445"/>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13599" y="1966989"/>
            <a:ext cx="2103120" cy="2103120"/>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48190" y="2146239"/>
            <a:ext cx="1828800" cy="1828800"/>
          </a:xfrm>
          <a:prstGeom prst="rect">
            <a:avLst/>
          </a:prstGeom>
        </p:spPr>
      </p:pic>
      <p:sp>
        <p:nvSpPr>
          <p:cNvPr id="8" name="Rectangle 7"/>
          <p:cNvSpPr/>
          <p:nvPr/>
        </p:nvSpPr>
        <p:spPr>
          <a:xfrm>
            <a:off x="5828568" y="3953609"/>
            <a:ext cx="2498669" cy="1138773"/>
          </a:xfrm>
          <a:prstGeom prst="rect">
            <a:avLst/>
          </a:prstGeom>
        </p:spPr>
        <p:txBody>
          <a:bodyPr wrap="square">
            <a:spAutoFit/>
          </a:bodyPr>
          <a:lstStyle/>
          <a:p>
            <a:pPr marL="257175" algn="ctr" fontAlgn="ctr">
              <a:spcBef>
                <a:spcPts val="225"/>
              </a:spcBef>
            </a:pPr>
            <a:r>
              <a:rPr lang="en-US" sz="2800" b="1" dirty="0" smtClean="0">
                <a:latin typeface="Arial" panose="020B0604020202020204" pitchFamily="34" charset="0"/>
                <a:cs typeface="Arial" panose="020B0604020202020204" pitchFamily="34" charset="0"/>
              </a:rPr>
              <a:t>ECS</a:t>
            </a:r>
          </a:p>
          <a:p>
            <a:pPr algn="ctr"/>
            <a:r>
              <a:rPr lang="en-US" sz="2000" dirty="0" smtClean="0">
                <a:latin typeface="Arial" panose="020B0604020202020204" pitchFamily="34" charset="0"/>
                <a:cs typeface="Arial" panose="020B0604020202020204" pitchFamily="34" charset="0"/>
              </a:rPr>
              <a:t>Cluster Docker sur EC2</a:t>
            </a:r>
            <a:endParaRPr lang="en-US" sz="2000" dirty="0">
              <a:latin typeface="Arial" panose="020B0604020202020204" pitchFamily="34" charset="0"/>
              <a:cs typeface="Arial" panose="020B0604020202020204" pitchFamily="34" charset="0"/>
            </a:endParaRPr>
          </a:p>
        </p:txBody>
      </p:sp>
      <p:sp>
        <p:nvSpPr>
          <p:cNvPr id="9" name="Rectangle 8"/>
          <p:cNvSpPr/>
          <p:nvPr/>
        </p:nvSpPr>
        <p:spPr>
          <a:xfrm>
            <a:off x="-273048" y="4074113"/>
            <a:ext cx="2296733" cy="856645"/>
          </a:xfrm>
          <a:prstGeom prst="rect">
            <a:avLst/>
          </a:prstGeom>
        </p:spPr>
        <p:txBody>
          <a:bodyPr wrap="square">
            <a:spAutoFit/>
          </a:bodyPr>
          <a:lstStyle/>
          <a:p>
            <a:pPr marL="257175" algn="ctr" fontAlgn="ctr">
              <a:spcBef>
                <a:spcPts val="225"/>
              </a:spcBef>
            </a:pPr>
            <a:r>
              <a:rPr lang="en-US" sz="2800" b="1" dirty="0" smtClean="0">
                <a:latin typeface="Arial" panose="020B0604020202020204" pitchFamily="34" charset="0"/>
                <a:cs typeface="Arial" panose="020B0604020202020204" pitchFamily="34" charset="0"/>
              </a:rPr>
              <a:t>EC2</a:t>
            </a:r>
          </a:p>
          <a:p>
            <a:pPr marL="257175" algn="ctr" fontAlgn="ctr">
              <a:spcBef>
                <a:spcPts val="225"/>
              </a:spcBef>
            </a:pPr>
            <a:r>
              <a:rPr lang="en-US" sz="2000" dirty="0" smtClean="0">
                <a:latin typeface="Arial" panose="020B0604020202020204" pitchFamily="34" charset="0"/>
                <a:cs typeface="Arial" panose="020B0604020202020204" pitchFamily="34" charset="0"/>
              </a:rPr>
              <a:t>Virtual servers</a:t>
            </a:r>
            <a:endParaRPr lang="en-US" dirty="0">
              <a:latin typeface="Arial" panose="020B0604020202020204" pitchFamily="34" charset="0"/>
              <a:cs typeface="Arial" panose="020B0604020202020204" pitchFamily="34" charset="0"/>
            </a:endParaRPr>
          </a:p>
        </p:txBody>
      </p:sp>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28885" y="2360361"/>
            <a:ext cx="986750" cy="1381451"/>
          </a:xfrm>
          <a:prstGeom prst="rect">
            <a:avLst/>
          </a:prstGeom>
        </p:spPr>
      </p:pic>
      <p:sp>
        <p:nvSpPr>
          <p:cNvPr id="12" name="Rectangle 11"/>
          <p:cNvSpPr/>
          <p:nvPr/>
        </p:nvSpPr>
        <p:spPr>
          <a:xfrm>
            <a:off x="2587953" y="4074113"/>
            <a:ext cx="2296733" cy="856645"/>
          </a:xfrm>
          <a:prstGeom prst="rect">
            <a:avLst/>
          </a:prstGeom>
        </p:spPr>
        <p:txBody>
          <a:bodyPr wrap="square">
            <a:spAutoFit/>
          </a:bodyPr>
          <a:lstStyle/>
          <a:p>
            <a:pPr marL="257175" algn="ctr" fontAlgn="ctr">
              <a:spcBef>
                <a:spcPts val="225"/>
              </a:spcBef>
            </a:pPr>
            <a:r>
              <a:rPr lang="en-US" sz="2800" b="1" dirty="0" smtClean="0">
                <a:latin typeface="Arial" panose="020B0604020202020204" pitchFamily="34" charset="0"/>
                <a:cs typeface="Arial" panose="020B0604020202020204" pitchFamily="34" charset="0"/>
              </a:rPr>
              <a:t>Beanstalk</a:t>
            </a:r>
          </a:p>
          <a:p>
            <a:pPr marL="257175" algn="ctr" fontAlgn="ctr">
              <a:spcBef>
                <a:spcPts val="225"/>
              </a:spcBef>
            </a:pPr>
            <a:r>
              <a:rPr lang="en-US" sz="2000" dirty="0" err="1" smtClean="0">
                <a:latin typeface="Arial" panose="020B0604020202020204" pitchFamily="34" charset="0"/>
                <a:cs typeface="Arial" panose="020B0604020202020204" pitchFamily="34" charset="0"/>
              </a:rPr>
              <a:t>PaSS</a:t>
            </a:r>
            <a:r>
              <a:rPr lang="en-US" sz="2000" dirty="0" smtClean="0">
                <a:latin typeface="Arial" panose="020B0604020202020204" pitchFamily="34" charset="0"/>
                <a:cs typeface="Arial" panose="020B0604020202020204" pitchFamily="34" charset="0"/>
              </a:rPr>
              <a:t> sur EC2</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744312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fr-FR" dirty="0"/>
              <a:t>Use case </a:t>
            </a:r>
            <a:r>
              <a:rPr lang="fr-FR" dirty="0" smtClean="0"/>
              <a:t>5 </a:t>
            </a:r>
            <a:r>
              <a:rPr lang="fr-FR" dirty="0"/>
              <a:t>– </a:t>
            </a:r>
            <a:r>
              <a:rPr lang="fr-FR" dirty="0" err="1" smtClean="0"/>
              <a:t>Cloudtrail</a:t>
            </a:r>
            <a:endParaRPr lang="fr-FR" dirty="0"/>
          </a:p>
        </p:txBody>
      </p:sp>
      <p:pic>
        <p:nvPicPr>
          <p:cNvPr id="10242" name="Picture 2" descr="ttp://docs.aws.amazon.com/fr_fr/lambda/latest/dg/images/wt-cloudtrail-10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30277" y="1720311"/>
            <a:ext cx="8118564" cy="46297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353197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fr-FR" dirty="0" smtClean="0"/>
              <a:t>Monitoring</a:t>
            </a:r>
            <a:endParaRPr lang="fr-FR" dirty="0"/>
          </a:p>
        </p:txBody>
      </p:sp>
      <p:sp>
        <p:nvSpPr>
          <p:cNvPr id="6" name="Text Placeholder 5"/>
          <p:cNvSpPr>
            <a:spLocks noGrp="1"/>
          </p:cNvSpPr>
          <p:nvPr>
            <p:ph type="body" sz="half" idx="13"/>
          </p:nvPr>
        </p:nvSpPr>
        <p:spPr/>
        <p:txBody>
          <a:bodyPr/>
          <a:lstStyle/>
          <a:p>
            <a:endParaRPr lang="fr-FR"/>
          </a:p>
        </p:txBody>
      </p:sp>
    </p:spTree>
    <p:extLst>
      <p:ext uri="{BB962C8B-B14F-4D97-AF65-F5344CB8AC3E}">
        <p14:creationId xmlns:p14="http://schemas.microsoft.com/office/powerpoint/2010/main" val="132316501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fr-FR" dirty="0" err="1" smtClean="0"/>
              <a:t>Cloudwatch</a:t>
            </a:r>
            <a:endParaRPr lang="fr-FR"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62652" y="1828159"/>
            <a:ext cx="9138188" cy="4651639"/>
          </a:xfrm>
          <a:prstGeom prst="rect">
            <a:avLst/>
          </a:prstGeom>
        </p:spPr>
      </p:pic>
    </p:spTree>
    <p:extLst>
      <p:ext uri="{BB962C8B-B14F-4D97-AF65-F5344CB8AC3E}">
        <p14:creationId xmlns:p14="http://schemas.microsoft.com/office/powerpoint/2010/main" val="9367387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fr-FR" dirty="0" err="1" smtClean="0"/>
              <a:t>Logmatic</a:t>
            </a:r>
            <a:r>
              <a:rPr lang="fr-FR" dirty="0" smtClean="0"/>
              <a:t> / ELK</a:t>
            </a:r>
            <a:endParaRPr lang="fr-FR" dirty="0"/>
          </a:p>
        </p:txBody>
      </p:sp>
      <p:pic>
        <p:nvPicPr>
          <p:cNvPr id="1026" name="Picture 2" descr="ttps://www.drupal.org/files/project-images/Logmatic-Log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7974" y="1872103"/>
            <a:ext cx="4231037" cy="84620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mage resul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40693" y="1685623"/>
            <a:ext cx="2342008" cy="121916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ttps://oliverveits.files.wordpress.com/2016/11/kibana-logo-color-v.png"/>
          <p:cNvPicPr>
            <a:picLocks noChangeAspect="1" noChangeArrowheads="1"/>
          </p:cNvPicPr>
          <p:nvPr/>
        </p:nvPicPr>
        <p:blipFill rotWithShape="1">
          <a:blip r:embed="rId4">
            <a:extLst>
              <a:ext uri="{28A0092B-C50C-407E-A947-70E740481C1C}">
                <a14:useLocalDpi xmlns:a14="http://schemas.microsoft.com/office/drawing/2010/main" val="0"/>
              </a:ext>
            </a:extLst>
          </a:blip>
          <a:srcRect l="14055" t="10809" r="12940" b="9417"/>
          <a:stretch/>
        </p:blipFill>
        <p:spPr bwMode="auto">
          <a:xfrm>
            <a:off x="9158552" y="1475099"/>
            <a:ext cx="1348353" cy="1348353"/>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ttp://d2.alternativeto.net/dist/s/logmatic-io_557543_full.png?format=jpg&amp;width=1600&amp;height=1600&amp;mode=mi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4640" y="2743200"/>
            <a:ext cx="5777706" cy="361333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ttp://d2.alternativeto.net/dist/s/https--www-elastic-co-products-kibana_989074_full.jpg?format=jpg&amp;width"/>
          <p:cNvPicPr>
            <a:picLocks noChangeAspect="1" noChangeArrowheads="1"/>
          </p:cNvPicPr>
          <p:nvPr/>
        </p:nvPicPr>
        <p:blipFill rotWithShape="1">
          <a:blip r:embed="rId6">
            <a:extLst>
              <a:ext uri="{28A0092B-C50C-407E-A947-70E740481C1C}">
                <a14:useLocalDpi xmlns:a14="http://schemas.microsoft.com/office/drawing/2010/main" val="0"/>
              </a:ext>
            </a:extLst>
          </a:blip>
          <a:srcRect l="11686"/>
          <a:stretch/>
        </p:blipFill>
        <p:spPr bwMode="auto">
          <a:xfrm>
            <a:off x="6226628" y="2743200"/>
            <a:ext cx="5863848" cy="35649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818478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fr-FR" dirty="0" err="1" smtClean="0"/>
              <a:t>Grafana</a:t>
            </a:r>
            <a:r>
              <a:rPr lang="fr-FR" dirty="0" smtClean="0"/>
              <a:t> (plugin </a:t>
            </a:r>
            <a:r>
              <a:rPr lang="fr-FR" dirty="0" err="1" smtClean="0"/>
              <a:t>Diagram</a:t>
            </a:r>
            <a:r>
              <a:rPr lang="fr-FR" dirty="0" smtClean="0"/>
              <a:t>)</a:t>
            </a:r>
            <a:endParaRPr lang="fr-FR"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83546" y="2282556"/>
            <a:ext cx="5575300" cy="3086100"/>
          </a:xfrm>
          <a:prstGeom prst="rect">
            <a:avLst/>
          </a:prstGeom>
        </p:spPr>
      </p:pic>
    </p:spTree>
    <p:extLst>
      <p:ext uri="{BB962C8B-B14F-4D97-AF65-F5344CB8AC3E}">
        <p14:creationId xmlns:p14="http://schemas.microsoft.com/office/powerpoint/2010/main" val="120981753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fr-FR" dirty="0" smtClean="0"/>
              <a:t>How to</a:t>
            </a:r>
            <a:endParaRPr lang="fr-FR" dirty="0"/>
          </a:p>
        </p:txBody>
      </p:sp>
      <p:sp>
        <p:nvSpPr>
          <p:cNvPr id="6" name="Text Placeholder 5"/>
          <p:cNvSpPr>
            <a:spLocks noGrp="1"/>
          </p:cNvSpPr>
          <p:nvPr>
            <p:ph type="body" sz="half" idx="13"/>
          </p:nvPr>
        </p:nvSpPr>
        <p:spPr/>
        <p:txBody>
          <a:bodyPr/>
          <a:lstStyle/>
          <a:p>
            <a:endParaRPr lang="fr-FR"/>
          </a:p>
        </p:txBody>
      </p:sp>
    </p:spTree>
    <p:extLst>
      <p:ext uri="{BB962C8B-B14F-4D97-AF65-F5344CB8AC3E}">
        <p14:creationId xmlns:p14="http://schemas.microsoft.com/office/powerpoint/2010/main" val="138084808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fr-FR" dirty="0" smtClean="0"/>
              <a:t>Je veux crawler une API</a:t>
            </a:r>
            <a:endParaRPr lang="fr-FR" dirty="0"/>
          </a:p>
        </p:txBody>
      </p:sp>
      <p:pic>
        <p:nvPicPr>
          <p:cNvPr id="31" name="Picture 2" descr="ttp://q-ec.bstatic.com/static/img/booking_logo_knowledge_graph/247454a990efac1952e44dddbf30c58677aa0fd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5183" y="1962870"/>
            <a:ext cx="1394396" cy="1394396"/>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3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97888" y="1962870"/>
            <a:ext cx="1161996" cy="1394396"/>
          </a:xfrm>
          <a:prstGeom prst="rect">
            <a:avLst/>
          </a:prstGeom>
        </p:spPr>
      </p:pic>
      <p:cxnSp>
        <p:nvCxnSpPr>
          <p:cNvPr id="33" name="Curved Connector 32"/>
          <p:cNvCxnSpPr>
            <a:stCxn id="32" idx="3"/>
            <a:endCxn id="32" idx="2"/>
          </p:cNvCxnSpPr>
          <p:nvPr/>
        </p:nvCxnSpPr>
        <p:spPr>
          <a:xfrm flipH="1">
            <a:off x="5878886" y="2660068"/>
            <a:ext cx="580998" cy="697198"/>
          </a:xfrm>
          <a:prstGeom prst="curvedConnector4">
            <a:avLst>
              <a:gd name="adj1" fmla="val -106034"/>
              <a:gd name="adj2" fmla="val 168355"/>
            </a:avLst>
          </a:prstGeom>
          <a:ln w="19050">
            <a:prstDash val="dash"/>
            <a:tailEnd type="triangle"/>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1056910" y="3357266"/>
            <a:ext cx="1590942" cy="646331"/>
          </a:xfrm>
          <a:prstGeom prst="rect">
            <a:avLst/>
          </a:prstGeom>
          <a:noFill/>
        </p:spPr>
        <p:txBody>
          <a:bodyPr wrap="square" rtlCol="0">
            <a:spAutoFit/>
          </a:bodyPr>
          <a:lstStyle/>
          <a:p>
            <a:pPr algn="ctr"/>
            <a:r>
              <a:rPr lang="fr-FR" dirty="0" smtClean="0"/>
              <a:t>API partenaire</a:t>
            </a:r>
            <a:endParaRPr lang="fr-FR" dirty="0"/>
          </a:p>
        </p:txBody>
      </p:sp>
      <p:cxnSp>
        <p:nvCxnSpPr>
          <p:cNvPr id="39" name="Straight Arrow Connector 38"/>
          <p:cNvCxnSpPr>
            <a:stCxn id="32" idx="1"/>
            <a:endCxn id="31" idx="3"/>
          </p:cNvCxnSpPr>
          <p:nvPr/>
        </p:nvCxnSpPr>
        <p:spPr>
          <a:xfrm flipH="1">
            <a:off x="2549579" y="2660068"/>
            <a:ext cx="274830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3128262" y="2290736"/>
            <a:ext cx="1590942" cy="369332"/>
          </a:xfrm>
          <a:prstGeom prst="rect">
            <a:avLst/>
          </a:prstGeom>
          <a:noFill/>
        </p:spPr>
        <p:txBody>
          <a:bodyPr wrap="square" rtlCol="0">
            <a:spAutoFit/>
          </a:bodyPr>
          <a:lstStyle/>
          <a:p>
            <a:pPr algn="ctr"/>
            <a:r>
              <a:rPr lang="fr-FR" smtClean="0"/>
              <a:t>HTTP / JSON</a:t>
            </a:r>
            <a:endParaRPr lang="fr-FR" dirty="0"/>
          </a:p>
        </p:txBody>
      </p:sp>
      <p:sp>
        <p:nvSpPr>
          <p:cNvPr id="17" name="Rectangle 16"/>
          <p:cNvSpPr/>
          <p:nvPr/>
        </p:nvSpPr>
        <p:spPr>
          <a:xfrm>
            <a:off x="3338516" y="4205099"/>
            <a:ext cx="5716540" cy="2416046"/>
          </a:xfrm>
          <a:prstGeom prst="rect">
            <a:avLst/>
          </a:prstGeom>
        </p:spPr>
        <p:txBody>
          <a:bodyPr wrap="square">
            <a:spAutoFit/>
          </a:bodyPr>
          <a:lstStyle/>
          <a:p>
            <a:r>
              <a:rPr lang="en-US" b="1" dirty="0" err="1">
                <a:solidFill>
                  <a:srgbClr val="000080"/>
                </a:solidFill>
              </a:rPr>
              <a:t>const</a:t>
            </a:r>
            <a:r>
              <a:rPr lang="en-US" b="1" dirty="0">
                <a:solidFill>
                  <a:srgbClr val="000080"/>
                </a:solidFill>
              </a:rPr>
              <a:t> </a:t>
            </a:r>
            <a:r>
              <a:rPr lang="en-US" dirty="0" err="1" smtClean="0">
                <a:solidFill>
                  <a:srgbClr val="458383"/>
                </a:solidFill>
              </a:rPr>
              <a:t>evt</a:t>
            </a:r>
            <a:r>
              <a:rPr lang="en-US" dirty="0" smtClean="0"/>
              <a:t>= </a:t>
            </a:r>
            <a:r>
              <a:rPr lang="en-US" dirty="0">
                <a:solidFill>
                  <a:srgbClr val="458383"/>
                </a:solidFill>
              </a:rPr>
              <a:t>_</a:t>
            </a:r>
            <a:r>
              <a:rPr lang="en-US" dirty="0"/>
              <a:t>.</a:t>
            </a:r>
            <a:r>
              <a:rPr lang="en-US" i="1" dirty="0">
                <a:solidFill>
                  <a:srgbClr val="660E7A"/>
                </a:solidFill>
              </a:rPr>
              <a:t>assign</a:t>
            </a:r>
            <a:r>
              <a:rPr lang="en-US" dirty="0" smtClean="0"/>
              <a:t>({},</a:t>
            </a:r>
            <a:r>
              <a:rPr lang="en-US" dirty="0" smtClean="0">
                <a:solidFill>
                  <a:srgbClr val="458383"/>
                </a:solidFill>
              </a:rPr>
              <a:t> </a:t>
            </a:r>
            <a:r>
              <a:rPr lang="en-US" dirty="0" err="1" smtClean="0"/>
              <a:t>originalEvent</a:t>
            </a:r>
            <a:r>
              <a:rPr lang="en-US" dirty="0" smtClean="0"/>
              <a:t>, </a:t>
            </a:r>
            <a:r>
              <a:rPr lang="en-US" dirty="0"/>
              <a:t>{</a:t>
            </a:r>
            <a:r>
              <a:rPr lang="en-US" b="1" dirty="0">
                <a:solidFill>
                  <a:srgbClr val="660E7A"/>
                </a:solidFill>
              </a:rPr>
              <a:t>Offset</a:t>
            </a:r>
            <a:r>
              <a:rPr lang="en-US" dirty="0"/>
              <a:t>: </a:t>
            </a:r>
            <a:r>
              <a:rPr lang="en-US" dirty="0" smtClean="0"/>
              <a:t>last});</a:t>
            </a:r>
          </a:p>
          <a:p>
            <a:r>
              <a:rPr lang="en-US" sz="800" dirty="0"/>
              <a:t> </a:t>
            </a:r>
            <a:r>
              <a:rPr lang="en-US" dirty="0"/>
              <a:t/>
            </a:r>
            <a:br>
              <a:rPr lang="en-US" dirty="0"/>
            </a:br>
            <a:r>
              <a:rPr lang="en-US" b="1" dirty="0" err="1" smtClean="0">
                <a:solidFill>
                  <a:srgbClr val="000080"/>
                </a:solidFill>
              </a:rPr>
              <a:t>const</a:t>
            </a:r>
            <a:r>
              <a:rPr lang="en-US" b="1" dirty="0" smtClean="0">
                <a:solidFill>
                  <a:srgbClr val="000080"/>
                </a:solidFill>
              </a:rPr>
              <a:t> </a:t>
            </a:r>
            <a:r>
              <a:rPr lang="en-US" dirty="0" err="1" smtClean="0">
                <a:solidFill>
                  <a:srgbClr val="458383"/>
                </a:solidFill>
              </a:rPr>
              <a:t>invokeParams</a:t>
            </a:r>
            <a:r>
              <a:rPr lang="en-US" dirty="0" smtClean="0">
                <a:solidFill>
                  <a:srgbClr val="458383"/>
                </a:solidFill>
              </a:rPr>
              <a:t> </a:t>
            </a:r>
            <a:r>
              <a:rPr lang="en-US" dirty="0"/>
              <a:t>= {</a:t>
            </a:r>
            <a:br>
              <a:rPr lang="en-US" dirty="0"/>
            </a:br>
            <a:r>
              <a:rPr lang="en-US" dirty="0"/>
              <a:t>  </a:t>
            </a:r>
            <a:r>
              <a:rPr lang="en-US" b="1" dirty="0" err="1">
                <a:solidFill>
                  <a:srgbClr val="660E7A"/>
                </a:solidFill>
              </a:rPr>
              <a:t>FunctionName</a:t>
            </a:r>
            <a:r>
              <a:rPr lang="en-US" dirty="0"/>
              <a:t>: </a:t>
            </a:r>
            <a:r>
              <a:rPr lang="en-US" dirty="0" err="1"/>
              <a:t>context.</a:t>
            </a:r>
            <a:r>
              <a:rPr lang="en-US" dirty="0" err="1">
                <a:solidFill>
                  <a:srgbClr val="7A7A43"/>
                </a:solidFill>
              </a:rPr>
              <a:t>functionName</a:t>
            </a:r>
            <a:r>
              <a:rPr lang="en-US" dirty="0"/>
              <a:t>,</a:t>
            </a:r>
            <a:br>
              <a:rPr lang="en-US" dirty="0"/>
            </a:br>
            <a:r>
              <a:rPr lang="en-US" dirty="0"/>
              <a:t>  </a:t>
            </a:r>
            <a:r>
              <a:rPr lang="en-US" b="1" dirty="0" err="1">
                <a:solidFill>
                  <a:srgbClr val="660E7A"/>
                </a:solidFill>
              </a:rPr>
              <a:t>InvocationType</a:t>
            </a:r>
            <a:r>
              <a:rPr lang="en-US" dirty="0"/>
              <a:t>: </a:t>
            </a:r>
            <a:r>
              <a:rPr lang="en-US" b="1" dirty="0">
                <a:solidFill>
                  <a:srgbClr val="008000"/>
                </a:solidFill>
              </a:rPr>
              <a:t>'Event'</a:t>
            </a:r>
            <a:r>
              <a:rPr lang="en-US" dirty="0"/>
              <a:t>,</a:t>
            </a:r>
            <a:br>
              <a:rPr lang="en-US" dirty="0"/>
            </a:br>
            <a:r>
              <a:rPr lang="en-US" dirty="0" smtClean="0"/>
              <a:t>  </a:t>
            </a:r>
            <a:r>
              <a:rPr lang="en-US" b="1" dirty="0" smtClean="0">
                <a:solidFill>
                  <a:srgbClr val="660E7A"/>
                </a:solidFill>
              </a:rPr>
              <a:t>Payload</a:t>
            </a:r>
            <a:r>
              <a:rPr lang="en-US" dirty="0"/>
              <a:t>: </a:t>
            </a:r>
            <a:r>
              <a:rPr lang="en-US" b="1" i="1" dirty="0" err="1">
                <a:solidFill>
                  <a:srgbClr val="660E7A"/>
                </a:solidFill>
              </a:rPr>
              <a:t>JSON</a:t>
            </a:r>
            <a:r>
              <a:rPr lang="en-US" dirty="0" err="1"/>
              <a:t>.</a:t>
            </a:r>
            <a:r>
              <a:rPr lang="en-US" dirty="0" err="1">
                <a:solidFill>
                  <a:srgbClr val="7A7A43"/>
                </a:solidFill>
              </a:rPr>
              <a:t>stringify</a:t>
            </a:r>
            <a:r>
              <a:rPr lang="en-US" dirty="0"/>
              <a:t>(</a:t>
            </a:r>
            <a:r>
              <a:rPr lang="en-US" dirty="0" err="1">
                <a:solidFill>
                  <a:srgbClr val="458383"/>
                </a:solidFill>
              </a:rPr>
              <a:t>evt</a:t>
            </a:r>
            <a:r>
              <a:rPr lang="en-US" dirty="0" smtClean="0"/>
              <a:t>)</a:t>
            </a:r>
            <a:r>
              <a:rPr lang="en-US" dirty="0"/>
              <a:t/>
            </a:r>
            <a:br>
              <a:rPr lang="en-US" dirty="0"/>
            </a:br>
            <a:r>
              <a:rPr lang="en-US" dirty="0" smtClean="0"/>
              <a:t>};</a:t>
            </a:r>
          </a:p>
          <a:p>
            <a:endParaRPr lang="en-US" sz="800" dirty="0" smtClean="0"/>
          </a:p>
          <a:p>
            <a:pPr>
              <a:lnSpc>
                <a:spcPct val="150000"/>
              </a:lnSpc>
            </a:pPr>
            <a:r>
              <a:rPr lang="en-US" dirty="0" err="1" smtClean="0">
                <a:solidFill>
                  <a:srgbClr val="458383"/>
                </a:solidFill>
              </a:rPr>
              <a:t>lambda</a:t>
            </a:r>
            <a:r>
              <a:rPr lang="en-US" dirty="0" err="1" smtClean="0"/>
              <a:t>.</a:t>
            </a:r>
            <a:r>
              <a:rPr lang="en-US" b="1" dirty="0" err="1" smtClean="0">
                <a:solidFill>
                  <a:srgbClr val="660E7A"/>
                </a:solidFill>
              </a:rPr>
              <a:t>invoke</a:t>
            </a:r>
            <a:r>
              <a:rPr lang="en-US" dirty="0" smtClean="0"/>
              <a:t>(</a:t>
            </a:r>
            <a:r>
              <a:rPr lang="en-US" dirty="0" err="1" smtClean="0">
                <a:solidFill>
                  <a:srgbClr val="458383"/>
                </a:solidFill>
              </a:rPr>
              <a:t>invokeParams</a:t>
            </a:r>
            <a:r>
              <a:rPr lang="en-US" dirty="0" smtClean="0"/>
              <a:t>);</a:t>
            </a:r>
            <a:endParaRPr lang="fr-FR" dirty="0"/>
          </a:p>
        </p:txBody>
      </p:sp>
      <p:pic>
        <p:nvPicPr>
          <p:cNvPr id="53" name="Picture 5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485701" y="2003554"/>
            <a:ext cx="1128093" cy="1353712"/>
          </a:xfrm>
          <a:prstGeom prst="rect">
            <a:avLst/>
          </a:prstGeom>
        </p:spPr>
      </p:pic>
      <p:sp>
        <p:nvSpPr>
          <p:cNvPr id="54" name="TextBox 53"/>
          <p:cNvSpPr txBox="1"/>
          <p:nvPr/>
        </p:nvSpPr>
        <p:spPr>
          <a:xfrm>
            <a:off x="9410919" y="3357266"/>
            <a:ext cx="1388216" cy="369332"/>
          </a:xfrm>
          <a:prstGeom prst="rect">
            <a:avLst/>
          </a:prstGeom>
          <a:noFill/>
        </p:spPr>
        <p:txBody>
          <a:bodyPr wrap="square" rtlCol="0">
            <a:spAutoFit/>
          </a:bodyPr>
          <a:lstStyle/>
          <a:p>
            <a:pPr algn="ctr"/>
            <a:r>
              <a:rPr lang="fr-FR" dirty="0" smtClean="0"/>
              <a:t>SQS</a:t>
            </a:r>
            <a:endParaRPr lang="fr-FR" dirty="0"/>
          </a:p>
        </p:txBody>
      </p:sp>
      <p:cxnSp>
        <p:nvCxnSpPr>
          <p:cNvPr id="55" name="Straight Arrow Connector 54"/>
          <p:cNvCxnSpPr>
            <a:stCxn id="32" idx="3"/>
            <a:endCxn id="53" idx="1"/>
          </p:cNvCxnSpPr>
          <p:nvPr/>
        </p:nvCxnSpPr>
        <p:spPr>
          <a:xfrm>
            <a:off x="6459884" y="2660068"/>
            <a:ext cx="3025817" cy="2034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65684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fr-FR" dirty="0" smtClean="0"/>
              <a:t>Je veux traiter un gros fichier (1/2)</a:t>
            </a:r>
            <a:endParaRPr lang="fr-FR" dirty="0"/>
          </a:p>
        </p:txBody>
      </p:sp>
      <p:sp>
        <p:nvSpPr>
          <p:cNvPr id="3" name="Rounded Rectangle 2"/>
          <p:cNvSpPr/>
          <p:nvPr/>
        </p:nvSpPr>
        <p:spPr>
          <a:xfrm>
            <a:off x="3409628" y="3210949"/>
            <a:ext cx="3872028" cy="2749078"/>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49869" y="1669048"/>
            <a:ext cx="746307" cy="895569"/>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6214" y="1572558"/>
            <a:ext cx="1074108" cy="1048934"/>
          </a:xfrm>
          <a:prstGeom prst="rect">
            <a:avLst/>
          </a:prstGeom>
        </p:spPr>
      </p:pic>
      <p:sp>
        <p:nvSpPr>
          <p:cNvPr id="48" name="TextBox 47"/>
          <p:cNvSpPr txBox="1"/>
          <p:nvPr/>
        </p:nvSpPr>
        <p:spPr>
          <a:xfrm>
            <a:off x="183633" y="2564617"/>
            <a:ext cx="1590942" cy="369332"/>
          </a:xfrm>
          <a:prstGeom prst="rect">
            <a:avLst/>
          </a:prstGeom>
          <a:noFill/>
        </p:spPr>
        <p:txBody>
          <a:bodyPr wrap="square" rtlCol="0">
            <a:spAutoFit/>
          </a:bodyPr>
          <a:lstStyle/>
          <a:p>
            <a:pPr algn="ctr"/>
            <a:r>
              <a:rPr lang="fr-FR" dirty="0" smtClean="0"/>
              <a:t>Gros fichier</a:t>
            </a:r>
            <a:endParaRPr lang="fr-FR" dirty="0"/>
          </a:p>
        </p:txBody>
      </p:sp>
      <p:pic>
        <p:nvPicPr>
          <p:cNvPr id="50" name="Picture 4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17487" y="1692366"/>
            <a:ext cx="792139" cy="821478"/>
          </a:xfrm>
          <a:prstGeom prst="rect">
            <a:avLst/>
          </a:prstGeom>
        </p:spPr>
      </p:pic>
      <p:sp>
        <p:nvSpPr>
          <p:cNvPr id="51" name="TextBox 50"/>
          <p:cNvSpPr txBox="1"/>
          <p:nvPr/>
        </p:nvSpPr>
        <p:spPr>
          <a:xfrm>
            <a:off x="2493718" y="2483411"/>
            <a:ext cx="915908" cy="369332"/>
          </a:xfrm>
          <a:prstGeom prst="rect">
            <a:avLst/>
          </a:prstGeom>
          <a:noFill/>
        </p:spPr>
        <p:txBody>
          <a:bodyPr wrap="square" rtlCol="0">
            <a:spAutoFit/>
          </a:bodyPr>
          <a:lstStyle/>
          <a:p>
            <a:pPr algn="ctr"/>
            <a:r>
              <a:rPr lang="fr-FR" dirty="0" smtClean="0"/>
              <a:t>S3</a:t>
            </a:r>
            <a:endParaRPr lang="fr-FR" sz="1400" dirty="0"/>
          </a:p>
        </p:txBody>
      </p:sp>
      <p:cxnSp>
        <p:nvCxnSpPr>
          <p:cNvPr id="52" name="Straight Arrow Connector 51"/>
          <p:cNvCxnSpPr>
            <a:stCxn id="7" idx="3"/>
            <a:endCxn id="50" idx="1"/>
          </p:cNvCxnSpPr>
          <p:nvPr/>
        </p:nvCxnSpPr>
        <p:spPr>
          <a:xfrm>
            <a:off x="1470322" y="2097025"/>
            <a:ext cx="1147165" cy="608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a:stCxn id="50" idx="3"/>
            <a:endCxn id="4" idx="1"/>
          </p:cNvCxnSpPr>
          <p:nvPr/>
        </p:nvCxnSpPr>
        <p:spPr>
          <a:xfrm>
            <a:off x="3409626" y="2103105"/>
            <a:ext cx="1240243" cy="13728"/>
          </a:xfrm>
          <a:prstGeom prst="straightConnector1">
            <a:avLst/>
          </a:prstGeom>
          <a:ln w="38100">
            <a:solidFill>
              <a:schemeClr val="bg2">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64" name="TextBox 63"/>
          <p:cNvSpPr txBox="1"/>
          <p:nvPr/>
        </p:nvSpPr>
        <p:spPr>
          <a:xfrm>
            <a:off x="3438150" y="2072671"/>
            <a:ext cx="1204261" cy="307777"/>
          </a:xfrm>
          <a:prstGeom prst="rect">
            <a:avLst/>
          </a:prstGeom>
          <a:noFill/>
        </p:spPr>
        <p:txBody>
          <a:bodyPr wrap="square" rtlCol="0">
            <a:spAutoFit/>
          </a:bodyPr>
          <a:lstStyle/>
          <a:p>
            <a:pPr algn="ctr"/>
            <a:r>
              <a:rPr lang="fr-FR" sz="1400" dirty="0" smtClean="0"/>
              <a:t>notification</a:t>
            </a:r>
            <a:endParaRPr lang="fr-FR" sz="1100" dirty="0"/>
          </a:p>
        </p:txBody>
      </p:sp>
      <p:grpSp>
        <p:nvGrpSpPr>
          <p:cNvPr id="67" name="Group 66"/>
          <p:cNvGrpSpPr/>
          <p:nvPr/>
        </p:nvGrpSpPr>
        <p:grpSpPr>
          <a:xfrm>
            <a:off x="5917701" y="4811050"/>
            <a:ext cx="1158699" cy="1114435"/>
            <a:chOff x="3671413" y="733262"/>
            <a:chExt cx="822960" cy="782590"/>
          </a:xfrm>
        </p:grpSpPr>
        <p:pic>
          <p:nvPicPr>
            <p:cNvPr id="68" name="Picture 6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08573" y="733262"/>
              <a:ext cx="548640" cy="566338"/>
            </a:xfrm>
            <a:prstGeom prst="rect">
              <a:avLst/>
            </a:prstGeom>
          </p:spPr>
        </p:pic>
        <p:sp>
          <p:nvSpPr>
            <p:cNvPr id="69" name="TextBox 68"/>
            <p:cNvSpPr txBox="1"/>
            <p:nvPr/>
          </p:nvSpPr>
          <p:spPr>
            <a:xfrm>
              <a:off x="3671413" y="1360220"/>
              <a:ext cx="822960" cy="155632"/>
            </a:xfrm>
            <a:prstGeom prst="rect">
              <a:avLst/>
            </a:prstGeom>
            <a:noFill/>
          </p:spPr>
          <p:txBody>
            <a:bodyPr wrap="square" lIns="0" tIns="0" rIns="0" bIns="0" rtlCol="0" anchor="t">
              <a:noAutofit/>
            </a:bodyPr>
            <a:lstStyle/>
            <a:p>
              <a:pPr algn="ctr"/>
              <a:r>
                <a:rPr lang="en-US" sz="1000" b="1" dirty="0" smtClean="0"/>
                <a:t>Registry</a:t>
              </a:r>
              <a:endParaRPr lang="en-US" sz="1000" b="1" dirty="0"/>
            </a:p>
          </p:txBody>
        </p:sp>
      </p:grpSp>
      <p:pic>
        <p:nvPicPr>
          <p:cNvPr id="56" name="Picture 5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011330" y="3234272"/>
            <a:ext cx="971442" cy="971442"/>
          </a:xfrm>
          <a:prstGeom prst="rect">
            <a:avLst/>
          </a:prstGeom>
        </p:spPr>
      </p:pic>
      <p:sp>
        <p:nvSpPr>
          <p:cNvPr id="71" name="TextBox 70"/>
          <p:cNvSpPr txBox="1"/>
          <p:nvPr/>
        </p:nvSpPr>
        <p:spPr>
          <a:xfrm>
            <a:off x="5868306" y="4170435"/>
            <a:ext cx="1039676" cy="369332"/>
          </a:xfrm>
          <a:prstGeom prst="rect">
            <a:avLst/>
          </a:prstGeom>
          <a:noFill/>
        </p:spPr>
        <p:txBody>
          <a:bodyPr wrap="square" rtlCol="0">
            <a:spAutoFit/>
          </a:bodyPr>
          <a:lstStyle/>
          <a:p>
            <a:pPr algn="ctr"/>
            <a:r>
              <a:rPr lang="fr-FR" smtClean="0"/>
              <a:t>Tâche</a:t>
            </a:r>
            <a:endParaRPr lang="fr-FR" dirty="0"/>
          </a:p>
        </p:txBody>
      </p:sp>
      <p:pic>
        <p:nvPicPr>
          <p:cNvPr id="73" name="Picture 7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490813" y="3967826"/>
            <a:ext cx="866617" cy="914761"/>
          </a:xfrm>
          <a:prstGeom prst="rect">
            <a:avLst/>
          </a:prstGeom>
        </p:spPr>
      </p:pic>
      <p:sp>
        <p:nvSpPr>
          <p:cNvPr id="74" name="TextBox 73"/>
          <p:cNvSpPr txBox="1"/>
          <p:nvPr/>
        </p:nvSpPr>
        <p:spPr>
          <a:xfrm>
            <a:off x="3413323" y="4804324"/>
            <a:ext cx="1184049" cy="338554"/>
          </a:xfrm>
          <a:prstGeom prst="rect">
            <a:avLst/>
          </a:prstGeom>
          <a:noFill/>
        </p:spPr>
        <p:txBody>
          <a:bodyPr wrap="square" rtlCol="0">
            <a:spAutoFit/>
          </a:bodyPr>
          <a:lstStyle/>
          <a:p>
            <a:pPr algn="ctr"/>
            <a:r>
              <a:rPr lang="fr-FR" sz="1600" dirty="0" smtClean="0"/>
              <a:t>Instances</a:t>
            </a:r>
            <a:endParaRPr lang="fr-FR" sz="1200" dirty="0"/>
          </a:p>
        </p:txBody>
      </p:sp>
      <p:pic>
        <p:nvPicPr>
          <p:cNvPr id="1026" name="Picture 2" descr="ttps://a248.e.akamai.net/secure.meetupstatic.com/photos/event/8/e/3/4/global_431436404.jpe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855682" y="3216119"/>
            <a:ext cx="975649" cy="975649"/>
          </a:xfrm>
          <a:prstGeom prst="rect">
            <a:avLst/>
          </a:prstGeom>
          <a:noFill/>
          <a:extLst>
            <a:ext uri="{909E8E84-426E-40DD-AFC4-6F175D3DCCD1}">
              <a14:hiddenFill xmlns:a14="http://schemas.microsoft.com/office/drawing/2010/main">
                <a:solidFill>
                  <a:srgbClr val="FFFFFF"/>
                </a:solidFill>
              </a14:hiddenFill>
            </a:ext>
          </a:extLst>
        </p:spPr>
      </p:pic>
      <p:cxnSp>
        <p:nvCxnSpPr>
          <p:cNvPr id="77" name="Curved Connector 76"/>
          <p:cNvCxnSpPr>
            <a:stCxn id="56" idx="1"/>
            <a:endCxn id="73" idx="3"/>
          </p:cNvCxnSpPr>
          <p:nvPr/>
        </p:nvCxnSpPr>
        <p:spPr>
          <a:xfrm rot="10800000" flipV="1">
            <a:off x="4357430" y="3719993"/>
            <a:ext cx="1653900" cy="705214"/>
          </a:xfrm>
          <a:prstGeom prst="curvedConnector3">
            <a:avLst>
              <a:gd name="adj1" fmla="val 50000"/>
            </a:avLst>
          </a:prstGeom>
          <a:ln w="1905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107" name="Elbow Connector 4106"/>
          <p:cNvCxnSpPr>
            <a:stCxn id="4" idx="3"/>
            <a:endCxn id="56" idx="0"/>
          </p:cNvCxnSpPr>
          <p:nvPr/>
        </p:nvCxnSpPr>
        <p:spPr>
          <a:xfrm>
            <a:off x="5396176" y="2116833"/>
            <a:ext cx="1100875" cy="1117439"/>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8" name="TextBox 87"/>
          <p:cNvSpPr txBox="1"/>
          <p:nvPr/>
        </p:nvSpPr>
        <p:spPr>
          <a:xfrm>
            <a:off x="5397017" y="1883634"/>
            <a:ext cx="1204261" cy="307777"/>
          </a:xfrm>
          <a:prstGeom prst="rect">
            <a:avLst/>
          </a:prstGeom>
          <a:noFill/>
        </p:spPr>
        <p:txBody>
          <a:bodyPr wrap="square" rtlCol="0">
            <a:spAutoFit/>
          </a:bodyPr>
          <a:lstStyle/>
          <a:p>
            <a:pPr algn="ctr"/>
            <a:r>
              <a:rPr lang="fr-FR" sz="1400" dirty="0" err="1" smtClean="0"/>
              <a:t>ecs.runTask</a:t>
            </a:r>
            <a:endParaRPr lang="fr-FR" sz="1100" dirty="0"/>
          </a:p>
        </p:txBody>
      </p:sp>
      <p:cxnSp>
        <p:nvCxnSpPr>
          <p:cNvPr id="90" name="Elbow Connector 89"/>
          <p:cNvCxnSpPr>
            <a:stCxn id="73" idx="1"/>
            <a:endCxn id="51" idx="2"/>
          </p:cNvCxnSpPr>
          <p:nvPr/>
        </p:nvCxnSpPr>
        <p:spPr>
          <a:xfrm rot="10800000">
            <a:off x="2951673" y="2852743"/>
            <a:ext cx="539141" cy="1572464"/>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93" name="Picture 9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56448" y="3084883"/>
            <a:ext cx="585667" cy="571941"/>
          </a:xfrm>
          <a:prstGeom prst="rect">
            <a:avLst/>
          </a:prstGeom>
        </p:spPr>
      </p:pic>
      <p:pic>
        <p:nvPicPr>
          <p:cNvPr id="94" name="Picture 9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08848" y="3237283"/>
            <a:ext cx="585667" cy="571941"/>
          </a:xfrm>
          <a:prstGeom prst="rect">
            <a:avLst/>
          </a:prstGeom>
        </p:spPr>
      </p:pic>
      <p:pic>
        <p:nvPicPr>
          <p:cNvPr id="95" name="Picture 9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61248" y="3389683"/>
            <a:ext cx="585667" cy="571941"/>
          </a:xfrm>
          <a:prstGeom prst="rect">
            <a:avLst/>
          </a:prstGeom>
        </p:spPr>
      </p:pic>
      <p:pic>
        <p:nvPicPr>
          <p:cNvPr id="96" name="Picture 9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13648" y="3542083"/>
            <a:ext cx="585667" cy="571941"/>
          </a:xfrm>
          <a:prstGeom prst="rect">
            <a:avLst/>
          </a:prstGeom>
        </p:spPr>
      </p:pic>
      <p:pic>
        <p:nvPicPr>
          <p:cNvPr id="72" name="Picture 7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680932" y="3275742"/>
            <a:ext cx="1264025" cy="1264025"/>
          </a:xfrm>
          <a:prstGeom prst="rect">
            <a:avLst/>
          </a:prstGeom>
        </p:spPr>
      </p:pic>
      <p:sp>
        <p:nvSpPr>
          <p:cNvPr id="4113" name="Rectangle 4112"/>
          <p:cNvSpPr/>
          <p:nvPr/>
        </p:nvSpPr>
        <p:spPr>
          <a:xfrm>
            <a:off x="3408872" y="3210949"/>
            <a:ext cx="4536085" cy="3205787"/>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01" name="Picture 100"/>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162344" y="4267301"/>
            <a:ext cx="1049967" cy="984345"/>
          </a:xfrm>
          <a:prstGeom prst="rect">
            <a:avLst/>
          </a:prstGeom>
        </p:spPr>
      </p:pic>
      <p:sp>
        <p:nvSpPr>
          <p:cNvPr id="16" name="TextBox 15"/>
          <p:cNvSpPr txBox="1"/>
          <p:nvPr/>
        </p:nvSpPr>
        <p:spPr>
          <a:xfrm>
            <a:off x="5029921" y="5277698"/>
            <a:ext cx="1293985" cy="400110"/>
          </a:xfrm>
          <a:prstGeom prst="rect">
            <a:avLst/>
          </a:prstGeom>
          <a:noFill/>
        </p:spPr>
        <p:txBody>
          <a:bodyPr wrap="square" rtlCol="0">
            <a:spAutoFit/>
          </a:bodyPr>
          <a:lstStyle/>
          <a:p>
            <a:pPr algn="ctr"/>
            <a:r>
              <a:rPr lang="fr-FR" sz="2000" b="1" smtClean="0"/>
              <a:t>ECS</a:t>
            </a:r>
            <a:endParaRPr lang="fr-FR" sz="2000" b="1" dirty="0"/>
          </a:p>
        </p:txBody>
      </p:sp>
    </p:spTree>
    <p:extLst>
      <p:ext uri="{BB962C8B-B14F-4D97-AF65-F5344CB8AC3E}">
        <p14:creationId xmlns:p14="http://schemas.microsoft.com/office/powerpoint/2010/main" val="1028338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fr-FR" dirty="0" smtClean="0"/>
              <a:t>Je veux traiter un </a:t>
            </a:r>
            <a:r>
              <a:rPr lang="fr-FR" dirty="0"/>
              <a:t>gros fichier </a:t>
            </a:r>
            <a:r>
              <a:rPr lang="fr-FR" dirty="0" smtClean="0"/>
              <a:t>(2/2</a:t>
            </a:r>
            <a:r>
              <a:rPr lang="fr-FR" dirty="0"/>
              <a:t>)</a:t>
            </a:r>
          </a:p>
        </p:txBody>
      </p:sp>
      <p:sp>
        <p:nvSpPr>
          <p:cNvPr id="3" name="Rounded Rectangle 2"/>
          <p:cNvSpPr/>
          <p:nvPr/>
        </p:nvSpPr>
        <p:spPr>
          <a:xfrm>
            <a:off x="3409628" y="3210949"/>
            <a:ext cx="3872028" cy="2749078"/>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49869" y="1669048"/>
            <a:ext cx="746307" cy="895569"/>
          </a:xfrm>
          <a:prstGeom prst="rect">
            <a:avLst/>
          </a:prstGeom>
        </p:spPr>
      </p:pic>
      <p:sp>
        <p:nvSpPr>
          <p:cNvPr id="16" name="TextBox 15"/>
          <p:cNvSpPr txBox="1"/>
          <p:nvPr/>
        </p:nvSpPr>
        <p:spPr>
          <a:xfrm>
            <a:off x="3409628" y="5958701"/>
            <a:ext cx="3872027" cy="400110"/>
          </a:xfrm>
          <a:prstGeom prst="rect">
            <a:avLst/>
          </a:prstGeom>
          <a:noFill/>
        </p:spPr>
        <p:txBody>
          <a:bodyPr wrap="square" rtlCol="0">
            <a:spAutoFit/>
          </a:bodyPr>
          <a:lstStyle/>
          <a:p>
            <a:pPr algn="ctr"/>
            <a:r>
              <a:rPr lang="fr-FR" sz="2000" b="1" smtClean="0"/>
              <a:t>ECS</a:t>
            </a:r>
            <a:endParaRPr lang="fr-FR" sz="2000" b="1" dirty="0"/>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6214" y="1572558"/>
            <a:ext cx="1074108" cy="1048934"/>
          </a:xfrm>
          <a:prstGeom prst="rect">
            <a:avLst/>
          </a:prstGeom>
        </p:spPr>
      </p:pic>
      <p:sp>
        <p:nvSpPr>
          <p:cNvPr id="48" name="TextBox 47"/>
          <p:cNvSpPr txBox="1"/>
          <p:nvPr/>
        </p:nvSpPr>
        <p:spPr>
          <a:xfrm>
            <a:off x="183633" y="2564617"/>
            <a:ext cx="1590942" cy="369332"/>
          </a:xfrm>
          <a:prstGeom prst="rect">
            <a:avLst/>
          </a:prstGeom>
          <a:noFill/>
        </p:spPr>
        <p:txBody>
          <a:bodyPr wrap="square" rtlCol="0">
            <a:spAutoFit/>
          </a:bodyPr>
          <a:lstStyle/>
          <a:p>
            <a:pPr algn="ctr"/>
            <a:r>
              <a:rPr lang="fr-FR" dirty="0" smtClean="0"/>
              <a:t>Gros fichier</a:t>
            </a:r>
            <a:endParaRPr lang="fr-FR" dirty="0"/>
          </a:p>
        </p:txBody>
      </p:sp>
      <p:pic>
        <p:nvPicPr>
          <p:cNvPr id="50" name="Picture 4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17487" y="1692366"/>
            <a:ext cx="792139" cy="821478"/>
          </a:xfrm>
          <a:prstGeom prst="rect">
            <a:avLst/>
          </a:prstGeom>
        </p:spPr>
      </p:pic>
      <p:sp>
        <p:nvSpPr>
          <p:cNvPr id="51" name="TextBox 50"/>
          <p:cNvSpPr txBox="1"/>
          <p:nvPr/>
        </p:nvSpPr>
        <p:spPr>
          <a:xfrm>
            <a:off x="2493718" y="2483411"/>
            <a:ext cx="915908" cy="369332"/>
          </a:xfrm>
          <a:prstGeom prst="rect">
            <a:avLst/>
          </a:prstGeom>
          <a:noFill/>
        </p:spPr>
        <p:txBody>
          <a:bodyPr wrap="square" rtlCol="0">
            <a:spAutoFit/>
          </a:bodyPr>
          <a:lstStyle/>
          <a:p>
            <a:pPr algn="ctr"/>
            <a:r>
              <a:rPr lang="fr-FR" dirty="0" smtClean="0"/>
              <a:t>S3</a:t>
            </a:r>
            <a:endParaRPr lang="fr-FR" sz="1400" dirty="0"/>
          </a:p>
        </p:txBody>
      </p:sp>
      <p:cxnSp>
        <p:nvCxnSpPr>
          <p:cNvPr id="52" name="Straight Arrow Connector 51"/>
          <p:cNvCxnSpPr>
            <a:stCxn id="7" idx="3"/>
            <a:endCxn id="50" idx="1"/>
          </p:cNvCxnSpPr>
          <p:nvPr/>
        </p:nvCxnSpPr>
        <p:spPr>
          <a:xfrm>
            <a:off x="1470322" y="2097025"/>
            <a:ext cx="1147165" cy="608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a:stCxn id="50" idx="3"/>
            <a:endCxn id="4" idx="1"/>
          </p:cNvCxnSpPr>
          <p:nvPr/>
        </p:nvCxnSpPr>
        <p:spPr>
          <a:xfrm>
            <a:off x="3409626" y="2103105"/>
            <a:ext cx="1240243" cy="13728"/>
          </a:xfrm>
          <a:prstGeom prst="straightConnector1">
            <a:avLst/>
          </a:prstGeom>
          <a:ln w="38100">
            <a:solidFill>
              <a:schemeClr val="bg2">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64" name="TextBox 63"/>
          <p:cNvSpPr txBox="1"/>
          <p:nvPr/>
        </p:nvSpPr>
        <p:spPr>
          <a:xfrm>
            <a:off x="3438150" y="2072671"/>
            <a:ext cx="1204261" cy="307777"/>
          </a:xfrm>
          <a:prstGeom prst="rect">
            <a:avLst/>
          </a:prstGeom>
          <a:noFill/>
        </p:spPr>
        <p:txBody>
          <a:bodyPr wrap="square" rtlCol="0">
            <a:spAutoFit/>
          </a:bodyPr>
          <a:lstStyle/>
          <a:p>
            <a:pPr algn="ctr"/>
            <a:r>
              <a:rPr lang="fr-FR" sz="1400" dirty="0" smtClean="0"/>
              <a:t>notification</a:t>
            </a:r>
            <a:endParaRPr lang="fr-FR" sz="1100" dirty="0"/>
          </a:p>
        </p:txBody>
      </p:sp>
      <p:grpSp>
        <p:nvGrpSpPr>
          <p:cNvPr id="67" name="Group 66"/>
          <p:cNvGrpSpPr/>
          <p:nvPr/>
        </p:nvGrpSpPr>
        <p:grpSpPr>
          <a:xfrm>
            <a:off x="5917701" y="4811050"/>
            <a:ext cx="1158699" cy="1114435"/>
            <a:chOff x="3671413" y="733262"/>
            <a:chExt cx="822960" cy="782590"/>
          </a:xfrm>
        </p:grpSpPr>
        <p:pic>
          <p:nvPicPr>
            <p:cNvPr id="68" name="Picture 6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08573" y="733262"/>
              <a:ext cx="548640" cy="566338"/>
            </a:xfrm>
            <a:prstGeom prst="rect">
              <a:avLst/>
            </a:prstGeom>
          </p:spPr>
        </p:pic>
        <p:sp>
          <p:nvSpPr>
            <p:cNvPr id="69" name="TextBox 68"/>
            <p:cNvSpPr txBox="1"/>
            <p:nvPr/>
          </p:nvSpPr>
          <p:spPr>
            <a:xfrm>
              <a:off x="3671413" y="1360220"/>
              <a:ext cx="822960" cy="155632"/>
            </a:xfrm>
            <a:prstGeom prst="rect">
              <a:avLst/>
            </a:prstGeom>
            <a:noFill/>
          </p:spPr>
          <p:txBody>
            <a:bodyPr wrap="square" lIns="0" tIns="0" rIns="0" bIns="0" rtlCol="0" anchor="t">
              <a:noAutofit/>
            </a:bodyPr>
            <a:lstStyle/>
            <a:p>
              <a:pPr algn="ctr"/>
              <a:r>
                <a:rPr lang="en-US" sz="1000" b="1" dirty="0" smtClean="0"/>
                <a:t>Registry</a:t>
              </a:r>
              <a:endParaRPr lang="en-US" sz="1000" b="1" dirty="0"/>
            </a:p>
          </p:txBody>
        </p:sp>
      </p:grpSp>
      <p:pic>
        <p:nvPicPr>
          <p:cNvPr id="56" name="Picture 5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011330" y="3234272"/>
            <a:ext cx="971442" cy="971442"/>
          </a:xfrm>
          <a:prstGeom prst="rect">
            <a:avLst/>
          </a:prstGeom>
        </p:spPr>
      </p:pic>
      <p:sp>
        <p:nvSpPr>
          <p:cNvPr id="71" name="TextBox 70"/>
          <p:cNvSpPr txBox="1"/>
          <p:nvPr/>
        </p:nvSpPr>
        <p:spPr>
          <a:xfrm>
            <a:off x="5868306" y="4170435"/>
            <a:ext cx="1039676" cy="369332"/>
          </a:xfrm>
          <a:prstGeom prst="rect">
            <a:avLst/>
          </a:prstGeom>
          <a:noFill/>
        </p:spPr>
        <p:txBody>
          <a:bodyPr wrap="square" rtlCol="0">
            <a:spAutoFit/>
          </a:bodyPr>
          <a:lstStyle/>
          <a:p>
            <a:pPr algn="ctr"/>
            <a:r>
              <a:rPr lang="fr-FR" smtClean="0"/>
              <a:t>Tâche</a:t>
            </a:r>
            <a:endParaRPr lang="fr-FR" dirty="0"/>
          </a:p>
        </p:txBody>
      </p:sp>
      <p:pic>
        <p:nvPicPr>
          <p:cNvPr id="73" name="Picture 7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490813" y="3967826"/>
            <a:ext cx="866617" cy="914761"/>
          </a:xfrm>
          <a:prstGeom prst="rect">
            <a:avLst/>
          </a:prstGeom>
        </p:spPr>
      </p:pic>
      <p:sp>
        <p:nvSpPr>
          <p:cNvPr id="74" name="TextBox 73"/>
          <p:cNvSpPr txBox="1"/>
          <p:nvPr/>
        </p:nvSpPr>
        <p:spPr>
          <a:xfrm>
            <a:off x="3413323" y="4804324"/>
            <a:ext cx="1184049" cy="338554"/>
          </a:xfrm>
          <a:prstGeom prst="rect">
            <a:avLst/>
          </a:prstGeom>
          <a:noFill/>
        </p:spPr>
        <p:txBody>
          <a:bodyPr wrap="square" rtlCol="0">
            <a:spAutoFit/>
          </a:bodyPr>
          <a:lstStyle/>
          <a:p>
            <a:pPr algn="ctr"/>
            <a:r>
              <a:rPr lang="fr-FR" sz="1600" dirty="0" smtClean="0"/>
              <a:t>Instances</a:t>
            </a:r>
            <a:endParaRPr lang="fr-FR" sz="1200" dirty="0"/>
          </a:p>
        </p:txBody>
      </p:sp>
      <p:pic>
        <p:nvPicPr>
          <p:cNvPr id="1026" name="Picture 2" descr="ttps://a248.e.akamai.net/secure.meetupstatic.com/photos/event/8/e/3/4/global_431436404.jpe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855682" y="3216119"/>
            <a:ext cx="975649" cy="975649"/>
          </a:xfrm>
          <a:prstGeom prst="rect">
            <a:avLst/>
          </a:prstGeom>
          <a:noFill/>
          <a:extLst>
            <a:ext uri="{909E8E84-426E-40DD-AFC4-6F175D3DCCD1}">
              <a14:hiddenFill xmlns:a14="http://schemas.microsoft.com/office/drawing/2010/main">
                <a:solidFill>
                  <a:srgbClr val="FFFFFF"/>
                </a:solidFill>
              </a14:hiddenFill>
            </a:ext>
          </a:extLst>
        </p:spPr>
      </p:pic>
      <p:cxnSp>
        <p:nvCxnSpPr>
          <p:cNvPr id="77" name="Curved Connector 76"/>
          <p:cNvCxnSpPr>
            <a:stCxn id="56" idx="1"/>
            <a:endCxn id="73" idx="3"/>
          </p:cNvCxnSpPr>
          <p:nvPr/>
        </p:nvCxnSpPr>
        <p:spPr>
          <a:xfrm rot="10800000" flipV="1">
            <a:off x="4357430" y="3719993"/>
            <a:ext cx="1653900" cy="705214"/>
          </a:xfrm>
          <a:prstGeom prst="curvedConnector3">
            <a:avLst>
              <a:gd name="adj1" fmla="val 50000"/>
            </a:avLst>
          </a:prstGeom>
          <a:ln w="1905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107" name="Elbow Connector 4106"/>
          <p:cNvCxnSpPr>
            <a:stCxn id="4" idx="3"/>
            <a:endCxn id="56" idx="0"/>
          </p:cNvCxnSpPr>
          <p:nvPr/>
        </p:nvCxnSpPr>
        <p:spPr>
          <a:xfrm>
            <a:off x="5396176" y="2116833"/>
            <a:ext cx="1100875" cy="1117439"/>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8" name="TextBox 87"/>
          <p:cNvSpPr txBox="1"/>
          <p:nvPr/>
        </p:nvSpPr>
        <p:spPr>
          <a:xfrm>
            <a:off x="5397017" y="1883634"/>
            <a:ext cx="1204261" cy="307777"/>
          </a:xfrm>
          <a:prstGeom prst="rect">
            <a:avLst/>
          </a:prstGeom>
          <a:noFill/>
        </p:spPr>
        <p:txBody>
          <a:bodyPr wrap="square" rtlCol="0">
            <a:spAutoFit/>
          </a:bodyPr>
          <a:lstStyle/>
          <a:p>
            <a:pPr algn="ctr"/>
            <a:r>
              <a:rPr lang="fr-FR" sz="1400" dirty="0" err="1" smtClean="0"/>
              <a:t>ecs.runTask</a:t>
            </a:r>
            <a:endParaRPr lang="fr-FR" sz="1100" dirty="0"/>
          </a:p>
        </p:txBody>
      </p:sp>
      <p:sp>
        <p:nvSpPr>
          <p:cNvPr id="4108" name="TextBox 4107"/>
          <p:cNvSpPr txBox="1"/>
          <p:nvPr/>
        </p:nvSpPr>
        <p:spPr>
          <a:xfrm>
            <a:off x="7359145" y="4573596"/>
            <a:ext cx="3773142" cy="1754326"/>
          </a:xfrm>
          <a:prstGeom prst="rect">
            <a:avLst/>
          </a:prstGeom>
          <a:solidFill>
            <a:schemeClr val="accent4">
              <a:lumMod val="20000"/>
              <a:lumOff val="80000"/>
            </a:schemeClr>
          </a:solidFill>
        </p:spPr>
        <p:txBody>
          <a:bodyPr wrap="square" rtlCol="0">
            <a:spAutoFit/>
          </a:bodyPr>
          <a:lstStyle/>
          <a:p>
            <a:r>
              <a:rPr lang="en-US" b="1" dirty="0"/>
              <a:t>Image</a:t>
            </a:r>
            <a:r>
              <a:rPr lang="fr-FR" dirty="0" smtClean="0"/>
              <a:t>: </a:t>
            </a:r>
            <a:r>
              <a:rPr lang="fr-FR" dirty="0" err="1" smtClean="0"/>
              <a:t>xmlsplit</a:t>
            </a:r>
            <a:r>
              <a:rPr lang="fr-FR" dirty="0" smtClean="0"/>
              <a:t>-mon-partenaire</a:t>
            </a:r>
          </a:p>
          <a:p>
            <a:r>
              <a:rPr lang="fr-FR" b="1" dirty="0"/>
              <a:t>Memory</a:t>
            </a:r>
            <a:r>
              <a:rPr lang="fr-FR" dirty="0" smtClean="0"/>
              <a:t>: 300mo</a:t>
            </a:r>
          </a:p>
          <a:p>
            <a:r>
              <a:rPr lang="fr-FR" b="1" dirty="0" err="1"/>
              <a:t>TaskRoleArn</a:t>
            </a:r>
            <a:r>
              <a:rPr lang="fr-FR" dirty="0" smtClean="0"/>
              <a:t>: IAM</a:t>
            </a:r>
          </a:p>
          <a:p>
            <a:r>
              <a:rPr lang="fr-FR" b="1" dirty="0" smtClean="0"/>
              <a:t>Command:</a:t>
            </a:r>
          </a:p>
          <a:p>
            <a:r>
              <a:rPr lang="fr-FR" b="1" dirty="0"/>
              <a:t> </a:t>
            </a:r>
            <a:r>
              <a:rPr lang="fr-FR" b="1" dirty="0" smtClean="0"/>
              <a:t> </a:t>
            </a:r>
            <a:r>
              <a:rPr lang="fr-FR" dirty="0" err="1" smtClean="0"/>
              <a:t>xml_split.sh</a:t>
            </a:r>
            <a:r>
              <a:rPr lang="fr-FR" dirty="0" smtClean="0"/>
              <a:t> –nb 200 –</a:t>
            </a:r>
            <a:r>
              <a:rPr lang="fr-FR" dirty="0" err="1" smtClean="0"/>
              <a:t>bucket</a:t>
            </a:r>
            <a:r>
              <a:rPr lang="fr-FR" dirty="0" smtClean="0"/>
              <a:t> </a:t>
            </a:r>
            <a:r>
              <a:rPr lang="is-IS" dirty="0" smtClean="0"/>
              <a:t>…</a:t>
            </a:r>
            <a:endParaRPr lang="fr-FR" dirty="0" smtClean="0"/>
          </a:p>
          <a:p>
            <a:r>
              <a:rPr lang="fr-FR" b="1" dirty="0" err="1" smtClean="0"/>
              <a:t>Environment</a:t>
            </a:r>
            <a:r>
              <a:rPr lang="fr-FR" b="1" dirty="0" smtClean="0"/>
              <a:t>: </a:t>
            </a:r>
            <a:endParaRPr lang="fr-FR" dirty="0" smtClean="0"/>
          </a:p>
        </p:txBody>
      </p:sp>
      <p:cxnSp>
        <p:nvCxnSpPr>
          <p:cNvPr id="90" name="Elbow Connector 89"/>
          <p:cNvCxnSpPr>
            <a:stCxn id="73" idx="1"/>
            <a:endCxn id="51" idx="2"/>
          </p:cNvCxnSpPr>
          <p:nvPr/>
        </p:nvCxnSpPr>
        <p:spPr>
          <a:xfrm rot="10800000">
            <a:off x="2951673" y="2852743"/>
            <a:ext cx="539141" cy="1572464"/>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93" name="Picture 9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56448" y="3084883"/>
            <a:ext cx="585667" cy="571941"/>
          </a:xfrm>
          <a:prstGeom prst="rect">
            <a:avLst/>
          </a:prstGeom>
        </p:spPr>
      </p:pic>
      <p:pic>
        <p:nvPicPr>
          <p:cNvPr id="94" name="Picture 9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08848" y="3237283"/>
            <a:ext cx="585667" cy="571941"/>
          </a:xfrm>
          <a:prstGeom prst="rect">
            <a:avLst/>
          </a:prstGeom>
        </p:spPr>
      </p:pic>
      <p:pic>
        <p:nvPicPr>
          <p:cNvPr id="95" name="Picture 9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61248" y="3389683"/>
            <a:ext cx="585667" cy="571941"/>
          </a:xfrm>
          <a:prstGeom prst="rect">
            <a:avLst/>
          </a:prstGeom>
        </p:spPr>
      </p:pic>
      <p:pic>
        <p:nvPicPr>
          <p:cNvPr id="96" name="Picture 9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13648" y="3542083"/>
            <a:ext cx="585667" cy="571941"/>
          </a:xfrm>
          <a:prstGeom prst="rect">
            <a:avLst/>
          </a:prstGeom>
        </p:spPr>
      </p:pic>
      <p:pic>
        <p:nvPicPr>
          <p:cNvPr id="72" name="Picture 7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680932" y="3275742"/>
            <a:ext cx="1264025" cy="1264025"/>
          </a:xfrm>
          <a:prstGeom prst="rect">
            <a:avLst/>
          </a:prstGeom>
        </p:spPr>
      </p:pic>
    </p:spTree>
    <p:extLst>
      <p:ext uri="{BB962C8B-B14F-4D97-AF65-F5344CB8AC3E}">
        <p14:creationId xmlns:p14="http://schemas.microsoft.com/office/powerpoint/2010/main" val="521501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fr-FR" dirty="0" smtClean="0"/>
              <a:t>Chaîne de traitement complexe</a:t>
            </a:r>
            <a:endParaRPr lang="fr-FR" dirty="0"/>
          </a:p>
        </p:txBody>
      </p:sp>
      <p:sp>
        <p:nvSpPr>
          <p:cNvPr id="6" name="Text Placeholder 5"/>
          <p:cNvSpPr>
            <a:spLocks noGrp="1"/>
          </p:cNvSpPr>
          <p:nvPr>
            <p:ph type="body" sz="half" idx="13"/>
          </p:nvPr>
        </p:nvSpPr>
        <p:spPr/>
        <p:txBody>
          <a:bodyPr/>
          <a:lstStyle/>
          <a:p>
            <a:endParaRPr lang="fr-FR"/>
          </a:p>
        </p:txBody>
      </p:sp>
    </p:spTree>
    <p:extLst>
      <p:ext uri="{BB962C8B-B14F-4D97-AF65-F5344CB8AC3E}">
        <p14:creationId xmlns:p14="http://schemas.microsoft.com/office/powerpoint/2010/main" val="147505341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fr-FR" dirty="0" smtClean="0"/>
              <a:t>DEMO</a:t>
            </a:r>
            <a:endParaRPr lang="fr-FR" dirty="0"/>
          </a:p>
        </p:txBody>
      </p:sp>
    </p:spTree>
    <p:extLst>
      <p:ext uri="{BB962C8B-B14F-4D97-AF65-F5344CB8AC3E}">
        <p14:creationId xmlns:p14="http://schemas.microsoft.com/office/powerpoint/2010/main" val="36731619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fr-FR" dirty="0" smtClean="0"/>
              <a:t>Couplage fort</a:t>
            </a:r>
            <a:endParaRPr lang="fr-FR" dirty="0"/>
          </a:p>
        </p:txBody>
      </p:sp>
      <p:sp>
        <p:nvSpPr>
          <p:cNvPr id="3" name="Rounded Rectangle 2"/>
          <p:cNvSpPr/>
          <p:nvPr/>
        </p:nvSpPr>
        <p:spPr>
          <a:xfrm>
            <a:off x="1557912" y="2074204"/>
            <a:ext cx="2304184" cy="1366749"/>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48456" y="2395415"/>
            <a:ext cx="544781" cy="653738"/>
          </a:xfrm>
          <a:prstGeom prst="rect">
            <a:avLst/>
          </a:prstGeom>
        </p:spPr>
      </p:pic>
      <p:sp>
        <p:nvSpPr>
          <p:cNvPr id="2" name="TextBox 1"/>
          <p:cNvSpPr txBox="1"/>
          <p:nvPr/>
        </p:nvSpPr>
        <p:spPr>
          <a:xfrm>
            <a:off x="1698579" y="2967945"/>
            <a:ext cx="1794990" cy="307777"/>
          </a:xfrm>
          <a:prstGeom prst="rect">
            <a:avLst/>
          </a:prstGeom>
          <a:noFill/>
        </p:spPr>
        <p:txBody>
          <a:bodyPr wrap="square" rtlCol="0">
            <a:spAutoFit/>
          </a:bodyPr>
          <a:lstStyle/>
          <a:p>
            <a:pPr algn="ctr"/>
            <a:r>
              <a:rPr lang="fr-FR" sz="1400" dirty="0" smtClean="0"/>
              <a:t>Lambda collector</a:t>
            </a:r>
            <a:endParaRPr lang="fr-FR" sz="1400" dirty="0"/>
          </a:p>
        </p:txBody>
      </p:sp>
      <p:pic>
        <p:nvPicPr>
          <p:cNvPr id="4098" name="Picture 2" descr="ttp://q-ec.bstatic.com/static/img/booking_logo_knowledge_graph/247454a990efac1952e44dddbf30c58677aa0fd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9461" y="2443314"/>
            <a:ext cx="557939" cy="557939"/>
          </a:xfrm>
          <a:prstGeom prst="rect">
            <a:avLst/>
          </a:prstGeom>
          <a:noFill/>
          <a:extLst>
            <a:ext uri="{909E8E84-426E-40DD-AFC4-6F175D3DCCD1}">
              <a14:hiddenFill xmlns:a14="http://schemas.microsoft.com/office/drawing/2010/main">
                <a:solidFill>
                  <a:srgbClr val="FFFFFF"/>
                </a:solidFill>
              </a14:hiddenFill>
            </a:ext>
          </a:extLst>
        </p:spPr>
      </p:pic>
      <p:sp>
        <p:nvSpPr>
          <p:cNvPr id="9" name="Rounded Rectangle 8"/>
          <p:cNvSpPr/>
          <p:nvPr/>
        </p:nvSpPr>
        <p:spPr>
          <a:xfrm>
            <a:off x="4096271" y="2071620"/>
            <a:ext cx="3497900" cy="1366749"/>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97935" y="2390251"/>
            <a:ext cx="544781" cy="653738"/>
          </a:xfrm>
          <a:prstGeom prst="rect">
            <a:avLst/>
          </a:prstGeom>
        </p:spPr>
      </p:pic>
      <p:sp>
        <p:nvSpPr>
          <p:cNvPr id="15" name="TextBox 14"/>
          <p:cNvSpPr txBox="1"/>
          <p:nvPr/>
        </p:nvSpPr>
        <p:spPr>
          <a:xfrm>
            <a:off x="5382011" y="2993777"/>
            <a:ext cx="1039676" cy="307777"/>
          </a:xfrm>
          <a:prstGeom prst="rect">
            <a:avLst/>
          </a:prstGeom>
          <a:noFill/>
        </p:spPr>
        <p:txBody>
          <a:bodyPr wrap="square" rtlCol="0">
            <a:spAutoFit/>
          </a:bodyPr>
          <a:lstStyle/>
          <a:p>
            <a:pPr algn="ctr"/>
            <a:r>
              <a:rPr lang="fr-FR" sz="1400" dirty="0" err="1" smtClean="0"/>
              <a:t>Mapping</a:t>
            </a:r>
            <a:endParaRPr lang="fr-FR" sz="1400" dirty="0"/>
          </a:p>
        </p:txBody>
      </p:sp>
      <p:sp>
        <p:nvSpPr>
          <p:cNvPr id="16" name="TextBox 15"/>
          <p:cNvSpPr txBox="1"/>
          <p:nvPr/>
        </p:nvSpPr>
        <p:spPr>
          <a:xfrm>
            <a:off x="1557912" y="1748490"/>
            <a:ext cx="2304184" cy="400110"/>
          </a:xfrm>
          <a:prstGeom prst="rect">
            <a:avLst/>
          </a:prstGeom>
          <a:noFill/>
        </p:spPr>
        <p:txBody>
          <a:bodyPr wrap="square" rtlCol="0">
            <a:spAutoFit/>
          </a:bodyPr>
          <a:lstStyle/>
          <a:p>
            <a:pPr algn="ctr"/>
            <a:r>
              <a:rPr lang="fr-FR" sz="2000" b="1" dirty="0" smtClean="0"/>
              <a:t>ETAPE 1</a:t>
            </a:r>
            <a:endParaRPr lang="fr-FR" sz="2000" b="1" dirty="0"/>
          </a:p>
        </p:txBody>
      </p:sp>
      <p:sp>
        <p:nvSpPr>
          <p:cNvPr id="17" name="TextBox 16"/>
          <p:cNvSpPr txBox="1"/>
          <p:nvPr/>
        </p:nvSpPr>
        <p:spPr>
          <a:xfrm>
            <a:off x="4096271" y="1745907"/>
            <a:ext cx="3497900" cy="400110"/>
          </a:xfrm>
          <a:prstGeom prst="rect">
            <a:avLst/>
          </a:prstGeom>
          <a:noFill/>
        </p:spPr>
        <p:txBody>
          <a:bodyPr wrap="square" rtlCol="0">
            <a:spAutoFit/>
          </a:bodyPr>
          <a:lstStyle/>
          <a:p>
            <a:pPr algn="ctr"/>
            <a:r>
              <a:rPr lang="fr-FR" sz="2000" b="1" dirty="0" smtClean="0"/>
              <a:t>ETAPE 2</a:t>
            </a:r>
            <a:endParaRPr lang="fr-FR" sz="2000" b="1" dirty="0"/>
          </a:p>
        </p:txBody>
      </p:sp>
      <p:sp>
        <p:nvSpPr>
          <p:cNvPr id="18" name="Rounded Rectangle 17"/>
          <p:cNvSpPr/>
          <p:nvPr/>
        </p:nvSpPr>
        <p:spPr>
          <a:xfrm>
            <a:off x="7704793" y="2080688"/>
            <a:ext cx="3732075" cy="1366749"/>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sp>
        <p:nvSpPr>
          <p:cNvPr id="22" name="TextBox 21"/>
          <p:cNvSpPr txBox="1"/>
          <p:nvPr/>
        </p:nvSpPr>
        <p:spPr>
          <a:xfrm>
            <a:off x="10120962" y="3034515"/>
            <a:ext cx="1276246" cy="307777"/>
          </a:xfrm>
          <a:prstGeom prst="rect">
            <a:avLst/>
          </a:prstGeom>
          <a:noFill/>
        </p:spPr>
        <p:txBody>
          <a:bodyPr wrap="square" rtlCol="0">
            <a:spAutoFit/>
          </a:bodyPr>
          <a:lstStyle/>
          <a:p>
            <a:pPr algn="ctr"/>
            <a:r>
              <a:rPr lang="fr-FR" sz="1400" smtClean="0"/>
              <a:t>DynamoDB</a:t>
            </a:r>
            <a:endParaRPr lang="fr-FR" sz="1400" dirty="0"/>
          </a:p>
        </p:txBody>
      </p:sp>
      <p:pic>
        <p:nvPicPr>
          <p:cNvPr id="23" name="Picture 2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24489" y="2390251"/>
            <a:ext cx="544781" cy="653738"/>
          </a:xfrm>
          <a:prstGeom prst="rect">
            <a:avLst/>
          </a:prstGeom>
        </p:spPr>
      </p:pic>
      <p:sp>
        <p:nvSpPr>
          <p:cNvPr id="24" name="TextBox 23"/>
          <p:cNvSpPr txBox="1"/>
          <p:nvPr/>
        </p:nvSpPr>
        <p:spPr>
          <a:xfrm>
            <a:off x="7905650" y="3022191"/>
            <a:ext cx="1503251" cy="307777"/>
          </a:xfrm>
          <a:prstGeom prst="rect">
            <a:avLst/>
          </a:prstGeom>
          <a:noFill/>
        </p:spPr>
        <p:txBody>
          <a:bodyPr wrap="square" rtlCol="0">
            <a:spAutoFit/>
          </a:bodyPr>
          <a:lstStyle/>
          <a:p>
            <a:pPr algn="ctr"/>
            <a:r>
              <a:rPr lang="fr-FR" sz="1400" smtClean="0"/>
              <a:t>Reconciliation</a:t>
            </a:r>
            <a:endParaRPr lang="fr-FR" sz="1400" dirty="0"/>
          </a:p>
        </p:txBody>
      </p:sp>
      <p:sp>
        <p:nvSpPr>
          <p:cNvPr id="25" name="TextBox 24"/>
          <p:cNvSpPr txBox="1"/>
          <p:nvPr/>
        </p:nvSpPr>
        <p:spPr>
          <a:xfrm>
            <a:off x="7704794" y="1727826"/>
            <a:ext cx="3497900" cy="400110"/>
          </a:xfrm>
          <a:prstGeom prst="rect">
            <a:avLst/>
          </a:prstGeom>
          <a:noFill/>
        </p:spPr>
        <p:txBody>
          <a:bodyPr wrap="square" rtlCol="0">
            <a:spAutoFit/>
          </a:bodyPr>
          <a:lstStyle/>
          <a:p>
            <a:pPr algn="ctr"/>
            <a:r>
              <a:rPr lang="fr-FR" sz="2000" b="1" dirty="0" smtClean="0"/>
              <a:t>ETAPE 3</a:t>
            </a:r>
            <a:endParaRPr lang="fr-FR" sz="2000" b="1" dirty="0"/>
          </a:p>
        </p:txBody>
      </p:sp>
      <p:pic>
        <p:nvPicPr>
          <p:cNvPr id="26" name="Picture 2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487352" y="2414776"/>
            <a:ext cx="543467" cy="601994"/>
          </a:xfrm>
          <a:prstGeom prst="rect">
            <a:avLst/>
          </a:prstGeom>
        </p:spPr>
      </p:pic>
      <p:cxnSp>
        <p:nvCxnSpPr>
          <p:cNvPr id="27" name="Straight Arrow Connector 26"/>
          <p:cNvCxnSpPr>
            <a:stCxn id="4" idx="1"/>
            <a:endCxn id="4098" idx="3"/>
          </p:cNvCxnSpPr>
          <p:nvPr/>
        </p:nvCxnSpPr>
        <p:spPr>
          <a:xfrm flipH="1">
            <a:off x="1077400" y="2722284"/>
            <a:ext cx="127105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stCxn id="4" idx="3"/>
            <a:endCxn id="14" idx="1"/>
          </p:cNvCxnSpPr>
          <p:nvPr/>
        </p:nvCxnSpPr>
        <p:spPr>
          <a:xfrm flipV="1">
            <a:off x="2893237" y="2717120"/>
            <a:ext cx="2704698" cy="5164"/>
          </a:xfrm>
          <a:prstGeom prst="straightConnector1">
            <a:avLst/>
          </a:prstGeom>
          <a:ln w="381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stCxn id="14" idx="3"/>
            <a:endCxn id="23" idx="1"/>
          </p:cNvCxnSpPr>
          <p:nvPr/>
        </p:nvCxnSpPr>
        <p:spPr>
          <a:xfrm>
            <a:off x="6142716" y="2717120"/>
            <a:ext cx="2181773" cy="0"/>
          </a:xfrm>
          <a:prstGeom prst="straightConnector1">
            <a:avLst/>
          </a:prstGeom>
          <a:ln w="381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a:stCxn id="23" idx="3"/>
            <a:endCxn id="26" idx="1"/>
          </p:cNvCxnSpPr>
          <p:nvPr/>
        </p:nvCxnSpPr>
        <p:spPr>
          <a:xfrm flipV="1">
            <a:off x="8869270" y="2715773"/>
            <a:ext cx="1618082" cy="1347"/>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flipV="1">
            <a:off x="868106" y="4248866"/>
            <a:ext cx="491026" cy="2580"/>
          </a:xfrm>
          <a:prstGeom prst="straightConnector1">
            <a:avLst/>
          </a:prstGeom>
          <a:ln w="38100">
            <a:prstDash val="dash"/>
            <a:tailEnd type="triangle"/>
          </a:ln>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1503334" y="3987256"/>
            <a:ext cx="2209923" cy="523220"/>
          </a:xfrm>
          <a:prstGeom prst="rect">
            <a:avLst/>
          </a:prstGeom>
          <a:noFill/>
        </p:spPr>
        <p:txBody>
          <a:bodyPr wrap="square" rtlCol="0">
            <a:spAutoFit/>
          </a:bodyPr>
          <a:lstStyle/>
          <a:p>
            <a:r>
              <a:rPr lang="fr-FR" sz="1400" dirty="0" smtClean="0"/>
              <a:t>Appel SDK asynchrone </a:t>
            </a:r>
            <a:r>
              <a:rPr lang="fr-FR" sz="1400" dirty="0" err="1" smtClean="0"/>
              <a:t>lambda.invoke</a:t>
            </a:r>
            <a:endParaRPr lang="fr-FR" sz="1400" dirty="0"/>
          </a:p>
        </p:txBody>
      </p:sp>
      <p:cxnSp>
        <p:nvCxnSpPr>
          <p:cNvPr id="61" name="Straight Arrow Connector 60"/>
          <p:cNvCxnSpPr/>
          <p:nvPr/>
        </p:nvCxnSpPr>
        <p:spPr>
          <a:xfrm flipV="1">
            <a:off x="870912" y="4749639"/>
            <a:ext cx="486704" cy="1"/>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63" name="TextBox 62"/>
          <p:cNvSpPr txBox="1"/>
          <p:nvPr/>
        </p:nvSpPr>
        <p:spPr>
          <a:xfrm>
            <a:off x="1557912" y="4595751"/>
            <a:ext cx="2209923" cy="307777"/>
          </a:xfrm>
          <a:prstGeom prst="rect">
            <a:avLst/>
          </a:prstGeom>
          <a:noFill/>
        </p:spPr>
        <p:txBody>
          <a:bodyPr wrap="square" rtlCol="0">
            <a:spAutoFit/>
          </a:bodyPr>
          <a:lstStyle/>
          <a:p>
            <a:r>
              <a:rPr lang="fr-FR" sz="1400" dirty="0" smtClean="0"/>
              <a:t>Appel SDK dynamo</a:t>
            </a:r>
            <a:endParaRPr lang="fr-FR" sz="1400" dirty="0"/>
          </a:p>
        </p:txBody>
      </p:sp>
      <p:sp>
        <p:nvSpPr>
          <p:cNvPr id="65" name="Content Placeholder 22"/>
          <p:cNvSpPr txBox="1">
            <a:spLocks/>
          </p:cNvSpPr>
          <p:nvPr/>
        </p:nvSpPr>
        <p:spPr>
          <a:xfrm>
            <a:off x="5042180" y="3647363"/>
            <a:ext cx="6394688" cy="3063442"/>
          </a:xfrm>
          <a:prstGeom prst="rect">
            <a:avLst/>
          </a:prstGeom>
        </p:spPr>
        <p:txBody>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r>
              <a:rPr lang="fr-FR" dirty="0" smtClean="0"/>
              <a:t>Avantages</a:t>
            </a:r>
          </a:p>
          <a:p>
            <a:pPr lvl="1"/>
            <a:r>
              <a:rPr lang="fr-FR" dirty="0" smtClean="0"/>
              <a:t>Simple</a:t>
            </a:r>
          </a:p>
          <a:p>
            <a:pPr lvl="1"/>
            <a:r>
              <a:rPr lang="fr-FR" dirty="0" smtClean="0"/>
              <a:t>Prix</a:t>
            </a:r>
          </a:p>
          <a:p>
            <a:pPr lvl="1"/>
            <a:endParaRPr lang="fr-FR" dirty="0" smtClean="0"/>
          </a:p>
          <a:p>
            <a:r>
              <a:rPr lang="fr-FR" dirty="0" smtClean="0"/>
              <a:t>Inconvénients</a:t>
            </a:r>
          </a:p>
          <a:p>
            <a:pPr lvl="1"/>
            <a:r>
              <a:rPr lang="fr-FR" dirty="0" smtClean="0"/>
              <a:t>Couplage fort entre toutes les </a:t>
            </a:r>
            <a:r>
              <a:rPr lang="fr-FR" dirty="0" err="1" smtClean="0"/>
              <a:t>lambdas</a:t>
            </a:r>
            <a:endParaRPr lang="fr-FR" dirty="0" smtClean="0"/>
          </a:p>
          <a:p>
            <a:pPr lvl="1"/>
            <a:r>
              <a:rPr lang="pl-PL" dirty="0" err="1" smtClean="0"/>
              <a:t>Payload</a:t>
            </a:r>
            <a:r>
              <a:rPr lang="pl-PL" dirty="0" smtClean="0"/>
              <a:t> </a:t>
            </a:r>
            <a:r>
              <a:rPr lang="pl-PL" dirty="0" err="1" smtClean="0"/>
              <a:t>requ</a:t>
            </a:r>
            <a:r>
              <a:rPr lang="fr-FR" dirty="0" smtClean="0"/>
              <a:t>êtes asynchrones (</a:t>
            </a:r>
            <a:r>
              <a:rPr lang="pl-PL" dirty="0" smtClean="0"/>
              <a:t>128Ko)</a:t>
            </a:r>
            <a:endParaRPr lang="fr-FR" dirty="0"/>
          </a:p>
        </p:txBody>
      </p:sp>
      <p:cxnSp>
        <p:nvCxnSpPr>
          <p:cNvPr id="4121" name="Curved Connector 4120"/>
          <p:cNvCxnSpPr>
            <a:stCxn id="4" idx="1"/>
            <a:endCxn id="4" idx="0"/>
          </p:cNvCxnSpPr>
          <p:nvPr/>
        </p:nvCxnSpPr>
        <p:spPr>
          <a:xfrm rot="10800000" flipH="1">
            <a:off x="2348455" y="2395416"/>
            <a:ext cx="272391" cy="326869"/>
          </a:xfrm>
          <a:prstGeom prst="curvedConnector4">
            <a:avLst>
              <a:gd name="adj1" fmla="val -83923"/>
              <a:gd name="adj2" fmla="val 169936"/>
            </a:avLst>
          </a:prstGeom>
          <a:ln w="19050">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6881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fr-FR" dirty="0" smtClean="0"/>
              <a:t>Couplage faible</a:t>
            </a:r>
            <a:endParaRPr lang="fr-FR" dirty="0"/>
          </a:p>
        </p:txBody>
      </p:sp>
      <p:sp>
        <p:nvSpPr>
          <p:cNvPr id="3" name="Rounded Rectangle 2"/>
          <p:cNvSpPr/>
          <p:nvPr/>
        </p:nvSpPr>
        <p:spPr>
          <a:xfrm>
            <a:off x="1557912" y="2074204"/>
            <a:ext cx="2304184" cy="1366749"/>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60998" y="2395415"/>
            <a:ext cx="544781" cy="653738"/>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44873" y="2395417"/>
            <a:ext cx="544780" cy="653736"/>
          </a:xfrm>
          <a:prstGeom prst="rect">
            <a:avLst/>
          </a:prstGeom>
        </p:spPr>
      </p:pic>
      <p:sp>
        <p:nvSpPr>
          <p:cNvPr id="2" name="TextBox 1"/>
          <p:cNvSpPr txBox="1"/>
          <p:nvPr/>
        </p:nvSpPr>
        <p:spPr>
          <a:xfrm>
            <a:off x="1698579" y="2967945"/>
            <a:ext cx="1039676" cy="523220"/>
          </a:xfrm>
          <a:prstGeom prst="rect">
            <a:avLst/>
          </a:prstGeom>
          <a:noFill/>
        </p:spPr>
        <p:txBody>
          <a:bodyPr wrap="square" rtlCol="0">
            <a:spAutoFit/>
          </a:bodyPr>
          <a:lstStyle/>
          <a:p>
            <a:pPr algn="ctr"/>
            <a:r>
              <a:rPr lang="fr-FR" sz="1400" dirty="0" smtClean="0"/>
              <a:t>Lambda collector</a:t>
            </a:r>
            <a:endParaRPr lang="fr-FR" sz="1400" dirty="0"/>
          </a:p>
        </p:txBody>
      </p:sp>
      <p:pic>
        <p:nvPicPr>
          <p:cNvPr id="4098" name="Picture 2" descr="ttp://q-ec.bstatic.com/static/img/booking_logo_knowledge_graph/247454a990efac1952e44dddbf30c58677aa0fd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9461" y="2443314"/>
            <a:ext cx="557939" cy="557939"/>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3123899" y="3046569"/>
            <a:ext cx="594412" cy="307777"/>
          </a:xfrm>
          <a:prstGeom prst="rect">
            <a:avLst/>
          </a:prstGeom>
          <a:noFill/>
        </p:spPr>
        <p:txBody>
          <a:bodyPr wrap="square" rtlCol="0">
            <a:spAutoFit/>
          </a:bodyPr>
          <a:lstStyle/>
          <a:p>
            <a:pPr algn="ctr"/>
            <a:r>
              <a:rPr lang="fr-FR" sz="1400" smtClean="0"/>
              <a:t>SQS</a:t>
            </a:r>
            <a:endParaRPr lang="fr-FR" sz="1400" dirty="0"/>
          </a:p>
        </p:txBody>
      </p:sp>
      <p:sp>
        <p:nvSpPr>
          <p:cNvPr id="9" name="Rounded Rectangle 8"/>
          <p:cNvSpPr/>
          <p:nvPr/>
        </p:nvSpPr>
        <p:spPr>
          <a:xfrm>
            <a:off x="4096271" y="2071620"/>
            <a:ext cx="3497900" cy="1366749"/>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76150" y="2392831"/>
            <a:ext cx="544781" cy="653738"/>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92875" y="2392833"/>
            <a:ext cx="544780" cy="653736"/>
          </a:xfrm>
          <a:prstGeom prst="rect">
            <a:avLst/>
          </a:prstGeom>
        </p:spPr>
      </p:pic>
      <p:sp>
        <p:nvSpPr>
          <p:cNvPr id="12" name="TextBox 11"/>
          <p:cNvSpPr txBox="1"/>
          <p:nvPr/>
        </p:nvSpPr>
        <p:spPr>
          <a:xfrm>
            <a:off x="4160225" y="3011855"/>
            <a:ext cx="1039676" cy="307777"/>
          </a:xfrm>
          <a:prstGeom prst="rect">
            <a:avLst/>
          </a:prstGeom>
          <a:noFill/>
        </p:spPr>
        <p:txBody>
          <a:bodyPr wrap="square" rtlCol="0">
            <a:spAutoFit/>
          </a:bodyPr>
          <a:lstStyle/>
          <a:p>
            <a:pPr algn="ctr"/>
            <a:r>
              <a:rPr lang="fr-FR" sz="1400" dirty="0" err="1" smtClean="0"/>
              <a:t>Poll</a:t>
            </a:r>
            <a:r>
              <a:rPr lang="fr-FR" sz="1400" dirty="0" smtClean="0"/>
              <a:t> SQS</a:t>
            </a:r>
            <a:endParaRPr lang="fr-FR" sz="1400" dirty="0"/>
          </a:p>
        </p:txBody>
      </p:sp>
      <p:sp>
        <p:nvSpPr>
          <p:cNvPr id="13" name="TextBox 12"/>
          <p:cNvSpPr txBox="1"/>
          <p:nvPr/>
        </p:nvSpPr>
        <p:spPr>
          <a:xfrm>
            <a:off x="6902897" y="3046569"/>
            <a:ext cx="516920" cy="307777"/>
          </a:xfrm>
          <a:prstGeom prst="rect">
            <a:avLst/>
          </a:prstGeom>
          <a:noFill/>
        </p:spPr>
        <p:txBody>
          <a:bodyPr wrap="square" rtlCol="0">
            <a:spAutoFit/>
          </a:bodyPr>
          <a:lstStyle/>
          <a:p>
            <a:pPr algn="ctr"/>
            <a:r>
              <a:rPr lang="fr-FR" sz="1400" smtClean="0"/>
              <a:t>SQS</a:t>
            </a:r>
            <a:endParaRPr lang="fr-FR" sz="1400" dirty="0"/>
          </a:p>
        </p:txBody>
      </p:sp>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11957" y="2390251"/>
            <a:ext cx="544781" cy="653738"/>
          </a:xfrm>
          <a:prstGeom prst="rect">
            <a:avLst/>
          </a:prstGeom>
        </p:spPr>
      </p:pic>
      <p:sp>
        <p:nvSpPr>
          <p:cNvPr id="15" name="TextBox 14"/>
          <p:cNvSpPr txBox="1"/>
          <p:nvPr/>
        </p:nvSpPr>
        <p:spPr>
          <a:xfrm>
            <a:off x="5196032" y="2993777"/>
            <a:ext cx="1039676" cy="307777"/>
          </a:xfrm>
          <a:prstGeom prst="rect">
            <a:avLst/>
          </a:prstGeom>
          <a:noFill/>
        </p:spPr>
        <p:txBody>
          <a:bodyPr wrap="square" rtlCol="0">
            <a:spAutoFit/>
          </a:bodyPr>
          <a:lstStyle/>
          <a:p>
            <a:pPr algn="ctr"/>
            <a:r>
              <a:rPr lang="fr-FR" sz="1400" dirty="0" err="1" smtClean="0"/>
              <a:t>Mapping</a:t>
            </a:r>
            <a:endParaRPr lang="fr-FR" sz="1400" dirty="0"/>
          </a:p>
        </p:txBody>
      </p:sp>
      <p:sp>
        <p:nvSpPr>
          <p:cNvPr id="16" name="TextBox 15"/>
          <p:cNvSpPr txBox="1"/>
          <p:nvPr/>
        </p:nvSpPr>
        <p:spPr>
          <a:xfrm>
            <a:off x="1557912" y="1748490"/>
            <a:ext cx="2304184" cy="400110"/>
          </a:xfrm>
          <a:prstGeom prst="rect">
            <a:avLst/>
          </a:prstGeom>
          <a:noFill/>
        </p:spPr>
        <p:txBody>
          <a:bodyPr wrap="square" rtlCol="0">
            <a:spAutoFit/>
          </a:bodyPr>
          <a:lstStyle/>
          <a:p>
            <a:pPr algn="ctr"/>
            <a:r>
              <a:rPr lang="fr-FR" sz="2000" b="1" dirty="0" smtClean="0"/>
              <a:t>ETAPE 1</a:t>
            </a:r>
            <a:endParaRPr lang="fr-FR" sz="2000" b="1" dirty="0"/>
          </a:p>
        </p:txBody>
      </p:sp>
      <p:sp>
        <p:nvSpPr>
          <p:cNvPr id="17" name="TextBox 16"/>
          <p:cNvSpPr txBox="1"/>
          <p:nvPr/>
        </p:nvSpPr>
        <p:spPr>
          <a:xfrm>
            <a:off x="4096271" y="1745907"/>
            <a:ext cx="3497900" cy="400110"/>
          </a:xfrm>
          <a:prstGeom prst="rect">
            <a:avLst/>
          </a:prstGeom>
          <a:noFill/>
        </p:spPr>
        <p:txBody>
          <a:bodyPr wrap="square" rtlCol="0">
            <a:spAutoFit/>
          </a:bodyPr>
          <a:lstStyle/>
          <a:p>
            <a:pPr algn="ctr"/>
            <a:r>
              <a:rPr lang="fr-FR" sz="2000" b="1" dirty="0" smtClean="0"/>
              <a:t>ETAPE 2</a:t>
            </a:r>
            <a:endParaRPr lang="fr-FR" sz="2000" b="1" dirty="0"/>
          </a:p>
        </p:txBody>
      </p:sp>
      <p:sp>
        <p:nvSpPr>
          <p:cNvPr id="18" name="Rounded Rectangle 17"/>
          <p:cNvSpPr/>
          <p:nvPr/>
        </p:nvSpPr>
        <p:spPr>
          <a:xfrm>
            <a:off x="7704793" y="2053539"/>
            <a:ext cx="3732075" cy="1366749"/>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pic>
        <p:nvPicPr>
          <p:cNvPr id="19" name="Picture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85527" y="2390251"/>
            <a:ext cx="544781" cy="653738"/>
          </a:xfrm>
          <a:prstGeom prst="rect">
            <a:avLst/>
          </a:prstGeom>
        </p:spPr>
      </p:pic>
      <p:sp>
        <p:nvSpPr>
          <p:cNvPr id="21" name="TextBox 20"/>
          <p:cNvSpPr txBox="1"/>
          <p:nvPr/>
        </p:nvSpPr>
        <p:spPr>
          <a:xfrm>
            <a:off x="7768748" y="2993774"/>
            <a:ext cx="1039676" cy="307777"/>
          </a:xfrm>
          <a:prstGeom prst="rect">
            <a:avLst/>
          </a:prstGeom>
          <a:noFill/>
        </p:spPr>
        <p:txBody>
          <a:bodyPr wrap="square" rtlCol="0">
            <a:spAutoFit/>
          </a:bodyPr>
          <a:lstStyle/>
          <a:p>
            <a:pPr algn="ctr"/>
            <a:r>
              <a:rPr lang="fr-FR" sz="1400" dirty="0" err="1" smtClean="0"/>
              <a:t>Poll</a:t>
            </a:r>
            <a:r>
              <a:rPr lang="fr-FR" sz="1400" dirty="0" smtClean="0"/>
              <a:t> SQS</a:t>
            </a:r>
            <a:endParaRPr lang="fr-FR" sz="1400" dirty="0"/>
          </a:p>
        </p:txBody>
      </p:sp>
      <p:sp>
        <p:nvSpPr>
          <p:cNvPr id="22" name="TextBox 21"/>
          <p:cNvSpPr txBox="1"/>
          <p:nvPr/>
        </p:nvSpPr>
        <p:spPr>
          <a:xfrm>
            <a:off x="10120962" y="3034515"/>
            <a:ext cx="1276246" cy="307777"/>
          </a:xfrm>
          <a:prstGeom prst="rect">
            <a:avLst/>
          </a:prstGeom>
          <a:noFill/>
        </p:spPr>
        <p:txBody>
          <a:bodyPr wrap="square" rtlCol="0">
            <a:spAutoFit/>
          </a:bodyPr>
          <a:lstStyle/>
          <a:p>
            <a:pPr algn="ctr"/>
            <a:r>
              <a:rPr lang="fr-FR" sz="1400" smtClean="0"/>
              <a:t>DynamoDB</a:t>
            </a:r>
            <a:endParaRPr lang="fr-FR" sz="1400" dirty="0"/>
          </a:p>
        </p:txBody>
      </p:sp>
      <p:pic>
        <p:nvPicPr>
          <p:cNvPr id="23" name="Picture 2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4904" y="2390251"/>
            <a:ext cx="544781" cy="653738"/>
          </a:xfrm>
          <a:prstGeom prst="rect">
            <a:avLst/>
          </a:prstGeom>
        </p:spPr>
      </p:pic>
      <p:sp>
        <p:nvSpPr>
          <p:cNvPr id="24" name="TextBox 23"/>
          <p:cNvSpPr txBox="1"/>
          <p:nvPr/>
        </p:nvSpPr>
        <p:spPr>
          <a:xfrm>
            <a:off x="8696067" y="3022191"/>
            <a:ext cx="1503251" cy="307777"/>
          </a:xfrm>
          <a:prstGeom prst="rect">
            <a:avLst/>
          </a:prstGeom>
          <a:noFill/>
        </p:spPr>
        <p:txBody>
          <a:bodyPr wrap="square" rtlCol="0">
            <a:spAutoFit/>
          </a:bodyPr>
          <a:lstStyle/>
          <a:p>
            <a:pPr algn="ctr"/>
            <a:r>
              <a:rPr lang="fr-FR" sz="1400" smtClean="0"/>
              <a:t>Reconciliation</a:t>
            </a:r>
            <a:endParaRPr lang="fr-FR" sz="1400" dirty="0"/>
          </a:p>
        </p:txBody>
      </p:sp>
      <p:sp>
        <p:nvSpPr>
          <p:cNvPr id="25" name="TextBox 24"/>
          <p:cNvSpPr txBox="1"/>
          <p:nvPr/>
        </p:nvSpPr>
        <p:spPr>
          <a:xfrm>
            <a:off x="7704794" y="1727826"/>
            <a:ext cx="3497900" cy="400110"/>
          </a:xfrm>
          <a:prstGeom prst="rect">
            <a:avLst/>
          </a:prstGeom>
          <a:noFill/>
        </p:spPr>
        <p:txBody>
          <a:bodyPr wrap="square" rtlCol="0">
            <a:spAutoFit/>
          </a:bodyPr>
          <a:lstStyle/>
          <a:p>
            <a:pPr algn="ctr"/>
            <a:r>
              <a:rPr lang="fr-FR" sz="2000" b="1" dirty="0" smtClean="0"/>
              <a:t>ETAPE 3</a:t>
            </a:r>
            <a:endParaRPr lang="fr-FR" sz="2000" b="1" dirty="0"/>
          </a:p>
        </p:txBody>
      </p:sp>
      <p:pic>
        <p:nvPicPr>
          <p:cNvPr id="26" name="Picture 2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487352" y="2414776"/>
            <a:ext cx="543467" cy="601994"/>
          </a:xfrm>
          <a:prstGeom prst="rect">
            <a:avLst/>
          </a:prstGeom>
        </p:spPr>
      </p:pic>
      <p:cxnSp>
        <p:nvCxnSpPr>
          <p:cNvPr id="27" name="Straight Arrow Connector 26"/>
          <p:cNvCxnSpPr>
            <a:stCxn id="4" idx="1"/>
            <a:endCxn id="4098" idx="3"/>
          </p:cNvCxnSpPr>
          <p:nvPr/>
        </p:nvCxnSpPr>
        <p:spPr>
          <a:xfrm flipH="1">
            <a:off x="1077400" y="2722284"/>
            <a:ext cx="88359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stCxn id="4" idx="3"/>
            <a:endCxn id="6" idx="1"/>
          </p:cNvCxnSpPr>
          <p:nvPr/>
        </p:nvCxnSpPr>
        <p:spPr>
          <a:xfrm>
            <a:off x="2505779" y="2722284"/>
            <a:ext cx="639094" cy="1"/>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stCxn id="10" idx="3"/>
            <a:endCxn id="14" idx="1"/>
          </p:cNvCxnSpPr>
          <p:nvPr/>
        </p:nvCxnSpPr>
        <p:spPr>
          <a:xfrm flipV="1">
            <a:off x="4920931" y="2717120"/>
            <a:ext cx="491026" cy="258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stCxn id="19" idx="3"/>
            <a:endCxn id="23" idx="1"/>
          </p:cNvCxnSpPr>
          <p:nvPr/>
        </p:nvCxnSpPr>
        <p:spPr>
          <a:xfrm>
            <a:off x="8530308" y="2717120"/>
            <a:ext cx="58459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stCxn id="14" idx="3"/>
            <a:endCxn id="11" idx="1"/>
          </p:cNvCxnSpPr>
          <p:nvPr/>
        </p:nvCxnSpPr>
        <p:spPr>
          <a:xfrm>
            <a:off x="5956738" y="2717120"/>
            <a:ext cx="936137" cy="2581"/>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stCxn id="10" idx="1"/>
            <a:endCxn id="6" idx="3"/>
          </p:cNvCxnSpPr>
          <p:nvPr/>
        </p:nvCxnSpPr>
        <p:spPr>
          <a:xfrm flipH="1">
            <a:off x="3689653" y="2719700"/>
            <a:ext cx="686497" cy="2585"/>
          </a:xfrm>
          <a:prstGeom prst="straightConnector1">
            <a:avLst/>
          </a:prstGeom>
          <a:ln w="38100">
            <a:solidFill>
              <a:schemeClr val="bg2">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a:stCxn id="19" idx="1"/>
            <a:endCxn id="11" idx="3"/>
          </p:cNvCxnSpPr>
          <p:nvPr/>
        </p:nvCxnSpPr>
        <p:spPr>
          <a:xfrm flipH="1">
            <a:off x="7437655" y="2717120"/>
            <a:ext cx="547872" cy="2581"/>
          </a:xfrm>
          <a:prstGeom prst="straightConnector1">
            <a:avLst/>
          </a:prstGeom>
          <a:ln w="38100">
            <a:solidFill>
              <a:schemeClr val="bg2">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a:stCxn id="23" idx="3"/>
            <a:endCxn id="26" idx="1"/>
          </p:cNvCxnSpPr>
          <p:nvPr/>
        </p:nvCxnSpPr>
        <p:spPr>
          <a:xfrm flipV="1">
            <a:off x="9659685" y="2715773"/>
            <a:ext cx="827667" cy="1347"/>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flipV="1">
            <a:off x="868106" y="4837803"/>
            <a:ext cx="491026" cy="258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1503334" y="4576193"/>
            <a:ext cx="2209923" cy="523220"/>
          </a:xfrm>
          <a:prstGeom prst="rect">
            <a:avLst/>
          </a:prstGeom>
          <a:noFill/>
        </p:spPr>
        <p:txBody>
          <a:bodyPr wrap="square" rtlCol="0">
            <a:spAutoFit/>
          </a:bodyPr>
          <a:lstStyle/>
          <a:p>
            <a:r>
              <a:rPr lang="fr-FR" sz="1400" dirty="0" smtClean="0"/>
              <a:t>Appel SDK synchrone </a:t>
            </a:r>
            <a:r>
              <a:rPr lang="fr-FR" sz="1400" dirty="0" err="1" smtClean="0"/>
              <a:t>lambda.invoke</a:t>
            </a:r>
            <a:endParaRPr lang="fr-FR" sz="1400" dirty="0"/>
          </a:p>
        </p:txBody>
      </p:sp>
      <p:cxnSp>
        <p:nvCxnSpPr>
          <p:cNvPr id="55" name="Straight Arrow Connector 54"/>
          <p:cNvCxnSpPr/>
          <p:nvPr/>
        </p:nvCxnSpPr>
        <p:spPr>
          <a:xfrm flipH="1">
            <a:off x="868107" y="5407517"/>
            <a:ext cx="489509" cy="3033"/>
          </a:xfrm>
          <a:prstGeom prst="straightConnector1">
            <a:avLst/>
          </a:prstGeom>
          <a:ln w="38100">
            <a:solidFill>
              <a:schemeClr val="bg2">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57" name="TextBox 56"/>
          <p:cNvSpPr txBox="1"/>
          <p:nvPr/>
        </p:nvSpPr>
        <p:spPr>
          <a:xfrm>
            <a:off x="1500751" y="5100552"/>
            <a:ext cx="2209923" cy="523220"/>
          </a:xfrm>
          <a:prstGeom prst="rect">
            <a:avLst/>
          </a:prstGeom>
          <a:noFill/>
        </p:spPr>
        <p:txBody>
          <a:bodyPr wrap="square" rtlCol="0">
            <a:spAutoFit/>
          </a:bodyPr>
          <a:lstStyle/>
          <a:p>
            <a:r>
              <a:rPr lang="fr-FR" sz="1400" dirty="0" smtClean="0"/>
              <a:t>Appel SDK </a:t>
            </a:r>
            <a:r>
              <a:rPr lang="fr-FR" sz="1400" dirty="0" err="1" smtClean="0"/>
              <a:t>sqs.receiveMessage</a:t>
            </a:r>
            <a:endParaRPr lang="fr-FR" sz="1400" dirty="0"/>
          </a:p>
        </p:txBody>
      </p:sp>
      <p:cxnSp>
        <p:nvCxnSpPr>
          <p:cNvPr id="58" name="Straight Arrow Connector 57"/>
          <p:cNvCxnSpPr/>
          <p:nvPr/>
        </p:nvCxnSpPr>
        <p:spPr>
          <a:xfrm>
            <a:off x="861657" y="5953821"/>
            <a:ext cx="495959" cy="1"/>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60" name="TextBox 59"/>
          <p:cNvSpPr txBox="1"/>
          <p:nvPr/>
        </p:nvSpPr>
        <p:spPr>
          <a:xfrm>
            <a:off x="1500751" y="5642000"/>
            <a:ext cx="2209923" cy="523220"/>
          </a:xfrm>
          <a:prstGeom prst="rect">
            <a:avLst/>
          </a:prstGeom>
          <a:noFill/>
        </p:spPr>
        <p:txBody>
          <a:bodyPr wrap="square" rtlCol="0">
            <a:spAutoFit/>
          </a:bodyPr>
          <a:lstStyle/>
          <a:p>
            <a:r>
              <a:rPr lang="fr-FR" sz="1400" dirty="0" smtClean="0"/>
              <a:t>Appel SDK </a:t>
            </a:r>
            <a:r>
              <a:rPr lang="fr-FR" sz="1400" dirty="0" err="1" smtClean="0"/>
              <a:t>sqs.sendMessage</a:t>
            </a:r>
            <a:endParaRPr lang="fr-FR" sz="1400" dirty="0"/>
          </a:p>
        </p:txBody>
      </p:sp>
      <p:cxnSp>
        <p:nvCxnSpPr>
          <p:cNvPr id="61" name="Straight Arrow Connector 60"/>
          <p:cNvCxnSpPr/>
          <p:nvPr/>
        </p:nvCxnSpPr>
        <p:spPr>
          <a:xfrm flipV="1">
            <a:off x="870912" y="6516447"/>
            <a:ext cx="486704" cy="1"/>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63" name="TextBox 62"/>
          <p:cNvSpPr txBox="1"/>
          <p:nvPr/>
        </p:nvSpPr>
        <p:spPr>
          <a:xfrm>
            <a:off x="1557912" y="6362559"/>
            <a:ext cx="2209923" cy="307777"/>
          </a:xfrm>
          <a:prstGeom prst="rect">
            <a:avLst/>
          </a:prstGeom>
          <a:noFill/>
        </p:spPr>
        <p:txBody>
          <a:bodyPr wrap="square" rtlCol="0">
            <a:spAutoFit/>
          </a:bodyPr>
          <a:lstStyle/>
          <a:p>
            <a:r>
              <a:rPr lang="fr-FR" sz="1400" dirty="0" smtClean="0"/>
              <a:t>Appel SDK dynamo</a:t>
            </a:r>
            <a:endParaRPr lang="fr-FR" sz="1400" dirty="0"/>
          </a:p>
        </p:txBody>
      </p:sp>
      <p:sp>
        <p:nvSpPr>
          <p:cNvPr id="65" name="Content Placeholder 22"/>
          <p:cNvSpPr txBox="1">
            <a:spLocks/>
          </p:cNvSpPr>
          <p:nvPr/>
        </p:nvSpPr>
        <p:spPr>
          <a:xfrm>
            <a:off x="5042180" y="3647363"/>
            <a:ext cx="6394688" cy="3063442"/>
          </a:xfrm>
          <a:prstGeom prst="rect">
            <a:avLst/>
          </a:prstGeom>
        </p:spPr>
        <p:txBody>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r>
              <a:rPr lang="fr-FR" dirty="0" smtClean="0"/>
              <a:t>Avantages</a:t>
            </a:r>
          </a:p>
          <a:p>
            <a:pPr lvl="1"/>
            <a:r>
              <a:rPr lang="fr-FR" dirty="0" smtClean="0"/>
              <a:t>Indépendance de chaque étape</a:t>
            </a:r>
          </a:p>
          <a:p>
            <a:pPr lvl="1"/>
            <a:r>
              <a:rPr lang="fr-FR" dirty="0" smtClean="0"/>
              <a:t>Prix (SQS a peu d’impact sur le prix)</a:t>
            </a:r>
          </a:p>
          <a:p>
            <a:endParaRPr lang="fr-FR" dirty="0" smtClean="0"/>
          </a:p>
          <a:p>
            <a:r>
              <a:rPr lang="fr-FR" dirty="0" smtClean="0"/>
              <a:t>Inconvénients</a:t>
            </a:r>
          </a:p>
          <a:p>
            <a:pPr lvl="1"/>
            <a:r>
              <a:rPr lang="fr-FR" dirty="0" smtClean="0"/>
              <a:t>Mécanisme de polling à développer</a:t>
            </a:r>
          </a:p>
          <a:p>
            <a:pPr lvl="1"/>
            <a:r>
              <a:rPr lang="fr-FR" dirty="0" smtClean="0"/>
              <a:t>Outillage à développer (purge SQS, </a:t>
            </a:r>
            <a:r>
              <a:rPr lang="fr-FR" dirty="0" err="1" smtClean="0"/>
              <a:t>start</a:t>
            </a:r>
            <a:r>
              <a:rPr lang="fr-FR" dirty="0" smtClean="0"/>
              <a:t>/stop étape)</a:t>
            </a:r>
          </a:p>
          <a:p>
            <a:pPr lvl="1"/>
            <a:r>
              <a:rPr lang="fr-FR" dirty="0" smtClean="0"/>
              <a:t>Supervision</a:t>
            </a:r>
            <a:endParaRPr lang="fr-FR" dirty="0"/>
          </a:p>
        </p:txBody>
      </p:sp>
      <p:cxnSp>
        <p:nvCxnSpPr>
          <p:cNvPr id="44" name="Curved Connector 43"/>
          <p:cNvCxnSpPr>
            <a:stCxn id="4" idx="1"/>
            <a:endCxn id="4" idx="0"/>
          </p:cNvCxnSpPr>
          <p:nvPr/>
        </p:nvCxnSpPr>
        <p:spPr>
          <a:xfrm rot="10800000" flipH="1">
            <a:off x="1960997" y="2395416"/>
            <a:ext cx="272391" cy="326869"/>
          </a:xfrm>
          <a:prstGeom prst="curvedConnector4">
            <a:avLst>
              <a:gd name="adj1" fmla="val -83923"/>
              <a:gd name="adj2" fmla="val 169936"/>
            </a:avLst>
          </a:prstGeom>
          <a:ln w="1905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flipV="1">
            <a:off x="868106" y="4248866"/>
            <a:ext cx="491026" cy="2580"/>
          </a:xfrm>
          <a:prstGeom prst="straightConnector1">
            <a:avLst/>
          </a:prstGeom>
          <a:ln w="38100">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TextBox 46"/>
          <p:cNvSpPr txBox="1"/>
          <p:nvPr/>
        </p:nvSpPr>
        <p:spPr>
          <a:xfrm>
            <a:off x="1503334" y="3987256"/>
            <a:ext cx="2209923" cy="523220"/>
          </a:xfrm>
          <a:prstGeom prst="rect">
            <a:avLst/>
          </a:prstGeom>
          <a:noFill/>
        </p:spPr>
        <p:txBody>
          <a:bodyPr wrap="square" rtlCol="0">
            <a:spAutoFit/>
          </a:bodyPr>
          <a:lstStyle/>
          <a:p>
            <a:r>
              <a:rPr lang="fr-FR" sz="1400" dirty="0" smtClean="0"/>
              <a:t>Appel SDK asynchrone </a:t>
            </a:r>
            <a:r>
              <a:rPr lang="fr-FR" sz="1400" dirty="0" err="1" smtClean="0"/>
              <a:t>lambda.invoke</a:t>
            </a:r>
            <a:endParaRPr lang="fr-FR" sz="1400" dirty="0"/>
          </a:p>
        </p:txBody>
      </p:sp>
    </p:spTree>
    <p:extLst>
      <p:ext uri="{BB962C8B-B14F-4D97-AF65-F5344CB8AC3E}">
        <p14:creationId xmlns:p14="http://schemas.microsoft.com/office/powerpoint/2010/main" val="1905332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fr-FR" dirty="0" err="1" smtClean="0"/>
              <a:t>Step</a:t>
            </a:r>
            <a:r>
              <a:rPr lang="fr-FR" dirty="0" smtClean="0"/>
              <a:t> </a:t>
            </a:r>
            <a:r>
              <a:rPr lang="fr-FR" dirty="0" err="1" smtClean="0"/>
              <a:t>functions</a:t>
            </a:r>
            <a:endParaRPr lang="fr-FR" dirty="0"/>
          </a:p>
        </p:txBody>
      </p:sp>
      <p:sp>
        <p:nvSpPr>
          <p:cNvPr id="3" name="Rounded Rectangle 2"/>
          <p:cNvSpPr/>
          <p:nvPr/>
        </p:nvSpPr>
        <p:spPr>
          <a:xfrm>
            <a:off x="1371932" y="1423273"/>
            <a:ext cx="2304184" cy="1366749"/>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75018" y="1744484"/>
            <a:ext cx="544781" cy="653738"/>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58893" y="1744486"/>
            <a:ext cx="544780" cy="653736"/>
          </a:xfrm>
          <a:prstGeom prst="rect">
            <a:avLst/>
          </a:prstGeom>
        </p:spPr>
      </p:pic>
      <p:sp>
        <p:nvSpPr>
          <p:cNvPr id="2" name="TextBox 1"/>
          <p:cNvSpPr txBox="1"/>
          <p:nvPr/>
        </p:nvSpPr>
        <p:spPr>
          <a:xfrm>
            <a:off x="1512599" y="2317014"/>
            <a:ext cx="1039676" cy="523220"/>
          </a:xfrm>
          <a:prstGeom prst="rect">
            <a:avLst/>
          </a:prstGeom>
          <a:noFill/>
        </p:spPr>
        <p:txBody>
          <a:bodyPr wrap="square" rtlCol="0">
            <a:spAutoFit/>
          </a:bodyPr>
          <a:lstStyle/>
          <a:p>
            <a:pPr algn="ctr"/>
            <a:r>
              <a:rPr lang="fr-FR" sz="1400" dirty="0" smtClean="0"/>
              <a:t>Lambda collector</a:t>
            </a:r>
            <a:endParaRPr lang="fr-FR" sz="1400" dirty="0"/>
          </a:p>
        </p:txBody>
      </p:sp>
      <p:pic>
        <p:nvPicPr>
          <p:cNvPr id="4098" name="Picture 2" descr="ttp://q-ec.bstatic.com/static/img/booking_logo_knowledge_graph/247454a990efac1952e44dddbf30c58677aa0fd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3481" y="1792383"/>
            <a:ext cx="557939" cy="557939"/>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2937919" y="2395638"/>
            <a:ext cx="594412" cy="307777"/>
          </a:xfrm>
          <a:prstGeom prst="rect">
            <a:avLst/>
          </a:prstGeom>
          <a:noFill/>
        </p:spPr>
        <p:txBody>
          <a:bodyPr wrap="square" rtlCol="0">
            <a:spAutoFit/>
          </a:bodyPr>
          <a:lstStyle/>
          <a:p>
            <a:pPr algn="ctr"/>
            <a:r>
              <a:rPr lang="fr-FR" sz="1400" smtClean="0"/>
              <a:t>SQS</a:t>
            </a:r>
            <a:endParaRPr lang="fr-FR" sz="1400" dirty="0"/>
          </a:p>
        </p:txBody>
      </p:sp>
      <p:sp>
        <p:nvSpPr>
          <p:cNvPr id="16" name="TextBox 15"/>
          <p:cNvSpPr txBox="1"/>
          <p:nvPr/>
        </p:nvSpPr>
        <p:spPr>
          <a:xfrm>
            <a:off x="1371932" y="1097559"/>
            <a:ext cx="2304184" cy="400110"/>
          </a:xfrm>
          <a:prstGeom prst="rect">
            <a:avLst/>
          </a:prstGeom>
          <a:noFill/>
        </p:spPr>
        <p:txBody>
          <a:bodyPr wrap="square" rtlCol="0">
            <a:spAutoFit/>
          </a:bodyPr>
          <a:lstStyle/>
          <a:p>
            <a:pPr algn="ctr"/>
            <a:r>
              <a:rPr lang="fr-FR" sz="2000" b="1" dirty="0" smtClean="0"/>
              <a:t>ETAPE 1</a:t>
            </a:r>
            <a:endParaRPr lang="fr-FR" sz="2000" b="1" dirty="0"/>
          </a:p>
        </p:txBody>
      </p:sp>
      <p:cxnSp>
        <p:nvCxnSpPr>
          <p:cNvPr id="27" name="Straight Arrow Connector 26"/>
          <p:cNvCxnSpPr>
            <a:stCxn id="4" idx="1"/>
            <a:endCxn id="4098" idx="3"/>
          </p:cNvCxnSpPr>
          <p:nvPr/>
        </p:nvCxnSpPr>
        <p:spPr>
          <a:xfrm flipH="1">
            <a:off x="891420" y="2071353"/>
            <a:ext cx="88359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stCxn id="4" idx="3"/>
            <a:endCxn id="6" idx="1"/>
          </p:cNvCxnSpPr>
          <p:nvPr/>
        </p:nvCxnSpPr>
        <p:spPr>
          <a:xfrm>
            <a:off x="2319799" y="2071353"/>
            <a:ext cx="639094" cy="1"/>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stCxn id="67" idx="1"/>
            <a:endCxn id="6" idx="3"/>
          </p:cNvCxnSpPr>
          <p:nvPr/>
        </p:nvCxnSpPr>
        <p:spPr>
          <a:xfrm flipH="1">
            <a:off x="3503673" y="2067067"/>
            <a:ext cx="754651" cy="4287"/>
          </a:xfrm>
          <a:prstGeom prst="straightConnector1">
            <a:avLst/>
          </a:prstGeom>
          <a:ln w="38100">
            <a:solidFill>
              <a:schemeClr val="bg2">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65" name="Content Placeholder 22"/>
          <p:cNvSpPr txBox="1">
            <a:spLocks/>
          </p:cNvSpPr>
          <p:nvPr/>
        </p:nvSpPr>
        <p:spPr>
          <a:xfrm>
            <a:off x="780149" y="3647363"/>
            <a:ext cx="6394688" cy="3063442"/>
          </a:xfrm>
          <a:prstGeom prst="rect">
            <a:avLst/>
          </a:prstGeom>
        </p:spPr>
        <p:txBody>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r>
              <a:rPr lang="fr-FR" dirty="0" smtClean="0"/>
              <a:t>Avantages</a:t>
            </a:r>
          </a:p>
          <a:p>
            <a:pPr lvl="1"/>
            <a:r>
              <a:rPr lang="fr-FR" dirty="0" smtClean="0"/>
              <a:t>Indépendance de chaque étape</a:t>
            </a:r>
          </a:p>
          <a:p>
            <a:pPr lvl="1"/>
            <a:r>
              <a:rPr lang="fr-FR" dirty="0" smtClean="0"/>
              <a:t>Supervision dans la console AWS</a:t>
            </a:r>
          </a:p>
          <a:p>
            <a:endParaRPr lang="fr-FR" dirty="0" smtClean="0"/>
          </a:p>
          <a:p>
            <a:r>
              <a:rPr lang="fr-FR" dirty="0" smtClean="0"/>
              <a:t>Inconvénients</a:t>
            </a:r>
          </a:p>
          <a:p>
            <a:pPr lvl="1"/>
            <a:r>
              <a:rPr lang="fr-FR" dirty="0" smtClean="0"/>
              <a:t>Outillage à développer (purge SQS, </a:t>
            </a:r>
            <a:r>
              <a:rPr lang="fr-FR" dirty="0" err="1" smtClean="0"/>
              <a:t>start</a:t>
            </a:r>
            <a:r>
              <a:rPr lang="fr-FR" dirty="0" smtClean="0"/>
              <a:t>/stop étape)</a:t>
            </a:r>
          </a:p>
          <a:p>
            <a:pPr lvl="1"/>
            <a:r>
              <a:rPr lang="fr-FR" dirty="0" smtClean="0"/>
              <a:t>Prix</a:t>
            </a:r>
          </a:p>
          <a:p>
            <a:pPr lvl="1"/>
            <a:r>
              <a:rPr lang="fr-FR" dirty="0" smtClean="0"/>
              <a:t>Fonctionnalité (pas de </a:t>
            </a:r>
            <a:r>
              <a:rPr lang="fr-FR" dirty="0" err="1" smtClean="0"/>
              <a:t>re-invoke</a:t>
            </a:r>
            <a:endParaRPr lang="fr-FR" dirty="0"/>
          </a:p>
        </p:txBody>
      </p:sp>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98570" y="1297614"/>
            <a:ext cx="4435594" cy="4180486"/>
          </a:xfrm>
          <a:prstGeom prst="rect">
            <a:avLst/>
          </a:prstGeom>
        </p:spPr>
      </p:pic>
      <p:cxnSp>
        <p:nvCxnSpPr>
          <p:cNvPr id="44" name="Curved Connector 43"/>
          <p:cNvCxnSpPr>
            <a:stCxn id="4" idx="1"/>
            <a:endCxn id="4" idx="0"/>
          </p:cNvCxnSpPr>
          <p:nvPr/>
        </p:nvCxnSpPr>
        <p:spPr>
          <a:xfrm rot="10800000" flipH="1">
            <a:off x="1775017" y="1744485"/>
            <a:ext cx="272391" cy="326869"/>
          </a:xfrm>
          <a:prstGeom prst="curvedConnector4">
            <a:avLst>
              <a:gd name="adj1" fmla="val -83923"/>
              <a:gd name="adj2" fmla="val 169936"/>
            </a:avLst>
          </a:prstGeom>
          <a:ln w="19050">
            <a:prstDash val="dash"/>
            <a:tailEnd type="triangle"/>
          </a:ln>
        </p:spPr>
        <p:style>
          <a:lnRef idx="1">
            <a:schemeClr val="accent1"/>
          </a:lnRef>
          <a:fillRef idx="0">
            <a:schemeClr val="accent1"/>
          </a:fillRef>
          <a:effectRef idx="0">
            <a:schemeClr val="accent1"/>
          </a:effectRef>
          <a:fontRef idx="minor">
            <a:schemeClr val="tx1"/>
          </a:fontRef>
        </p:style>
      </p:cxnSp>
      <p:sp>
        <p:nvSpPr>
          <p:cNvPr id="66" name="Rounded Rectangle 65"/>
          <p:cNvSpPr/>
          <p:nvPr/>
        </p:nvSpPr>
        <p:spPr>
          <a:xfrm>
            <a:off x="3978445" y="1418987"/>
            <a:ext cx="2555413" cy="1366749"/>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pic>
        <p:nvPicPr>
          <p:cNvPr id="67" name="Picture 6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58324" y="1740198"/>
            <a:ext cx="544781" cy="653738"/>
          </a:xfrm>
          <a:prstGeom prst="rect">
            <a:avLst/>
          </a:prstGeom>
        </p:spPr>
      </p:pic>
      <p:sp>
        <p:nvSpPr>
          <p:cNvPr id="69" name="TextBox 68"/>
          <p:cNvSpPr txBox="1"/>
          <p:nvPr/>
        </p:nvSpPr>
        <p:spPr>
          <a:xfrm>
            <a:off x="4042399" y="2359222"/>
            <a:ext cx="1039676" cy="307777"/>
          </a:xfrm>
          <a:prstGeom prst="rect">
            <a:avLst/>
          </a:prstGeom>
          <a:noFill/>
        </p:spPr>
        <p:txBody>
          <a:bodyPr wrap="square" rtlCol="0">
            <a:spAutoFit/>
          </a:bodyPr>
          <a:lstStyle/>
          <a:p>
            <a:pPr algn="ctr"/>
            <a:r>
              <a:rPr lang="fr-FR" sz="1400" dirty="0" err="1" smtClean="0"/>
              <a:t>Poll</a:t>
            </a:r>
            <a:r>
              <a:rPr lang="fr-FR" sz="1400" dirty="0" smtClean="0"/>
              <a:t> SQS</a:t>
            </a:r>
            <a:endParaRPr lang="fr-FR" sz="1400" dirty="0"/>
          </a:p>
        </p:txBody>
      </p:sp>
      <p:sp>
        <p:nvSpPr>
          <p:cNvPr id="73" name="TextBox 72"/>
          <p:cNvSpPr txBox="1"/>
          <p:nvPr/>
        </p:nvSpPr>
        <p:spPr>
          <a:xfrm>
            <a:off x="3978445" y="1124270"/>
            <a:ext cx="2555413" cy="400110"/>
          </a:xfrm>
          <a:prstGeom prst="rect">
            <a:avLst/>
          </a:prstGeom>
          <a:noFill/>
        </p:spPr>
        <p:txBody>
          <a:bodyPr wrap="square" rtlCol="0">
            <a:spAutoFit/>
          </a:bodyPr>
          <a:lstStyle/>
          <a:p>
            <a:pPr algn="ctr"/>
            <a:r>
              <a:rPr lang="fr-FR" sz="2000" b="1" dirty="0" smtClean="0"/>
              <a:t>ETAPE 2</a:t>
            </a:r>
            <a:endParaRPr lang="fr-FR" sz="2000" b="1" dirty="0"/>
          </a:p>
        </p:txBody>
      </p:sp>
      <p:cxnSp>
        <p:nvCxnSpPr>
          <p:cNvPr id="74" name="Straight Arrow Connector 73"/>
          <p:cNvCxnSpPr>
            <a:stCxn id="67" idx="3"/>
          </p:cNvCxnSpPr>
          <p:nvPr/>
        </p:nvCxnSpPr>
        <p:spPr>
          <a:xfrm flipV="1">
            <a:off x="4803105" y="2064576"/>
            <a:ext cx="799637" cy="2491"/>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6146" name="Picture 2" descr="ttps://i1.wp.com/www.awsomeblog.com/wp-content/uploads/2016/12/stepfunctions.png?fit=375%2C375"/>
          <p:cNvPicPr>
            <a:picLocks noChangeAspect="1" noChangeArrowheads="1"/>
          </p:cNvPicPr>
          <p:nvPr/>
        </p:nvPicPr>
        <p:blipFill rotWithShape="1">
          <a:blip r:embed="rId7">
            <a:extLst>
              <a:ext uri="{28A0092B-C50C-407E-A947-70E740481C1C}">
                <a14:useLocalDpi xmlns:a14="http://schemas.microsoft.com/office/drawing/2010/main" val="0"/>
              </a:ext>
            </a:extLst>
          </a:blip>
          <a:srcRect l="18859" t="12959" r="19094" b="13712"/>
          <a:stretch/>
        </p:blipFill>
        <p:spPr bwMode="auto">
          <a:xfrm>
            <a:off x="5662221" y="1806737"/>
            <a:ext cx="492464" cy="582003"/>
          </a:xfrm>
          <a:prstGeom prst="rect">
            <a:avLst/>
          </a:prstGeom>
          <a:noFill/>
          <a:extLst>
            <a:ext uri="{909E8E84-426E-40DD-AFC4-6F175D3DCCD1}">
              <a14:hiddenFill xmlns:a14="http://schemas.microsoft.com/office/drawing/2010/main">
                <a:solidFill>
                  <a:srgbClr val="FFFFFF"/>
                </a:solidFill>
              </a14:hiddenFill>
            </a:ext>
          </a:extLst>
        </p:spPr>
      </p:pic>
      <p:sp>
        <p:nvSpPr>
          <p:cNvPr id="76" name="TextBox 75"/>
          <p:cNvSpPr txBox="1"/>
          <p:nvPr/>
        </p:nvSpPr>
        <p:spPr>
          <a:xfrm>
            <a:off x="5109201" y="2356639"/>
            <a:ext cx="1485599" cy="307777"/>
          </a:xfrm>
          <a:prstGeom prst="rect">
            <a:avLst/>
          </a:prstGeom>
          <a:noFill/>
        </p:spPr>
        <p:txBody>
          <a:bodyPr wrap="square" rtlCol="0">
            <a:spAutoFit/>
          </a:bodyPr>
          <a:lstStyle/>
          <a:p>
            <a:pPr algn="ctr"/>
            <a:r>
              <a:rPr lang="fr-FR" sz="1400" dirty="0" err="1" smtClean="0"/>
              <a:t>Step</a:t>
            </a:r>
            <a:r>
              <a:rPr lang="fr-FR" sz="1400" dirty="0" smtClean="0"/>
              <a:t> </a:t>
            </a:r>
            <a:r>
              <a:rPr lang="fr-FR" sz="1400" dirty="0" err="1" smtClean="0"/>
              <a:t>functions</a:t>
            </a:r>
            <a:endParaRPr lang="fr-FR" sz="1400" dirty="0"/>
          </a:p>
        </p:txBody>
      </p:sp>
      <p:pic>
        <p:nvPicPr>
          <p:cNvPr id="77" name="Picture 7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214164" y="1091699"/>
            <a:ext cx="1891024" cy="1891024"/>
          </a:xfrm>
          <a:prstGeom prst="rect">
            <a:avLst/>
          </a:prstGeom>
        </p:spPr>
      </p:pic>
    </p:spTree>
    <p:extLst>
      <p:ext uri="{BB962C8B-B14F-4D97-AF65-F5344CB8AC3E}">
        <p14:creationId xmlns:p14="http://schemas.microsoft.com/office/powerpoint/2010/main" val="525063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fr-FR" dirty="0" err="1" smtClean="0"/>
              <a:t>Step</a:t>
            </a:r>
            <a:r>
              <a:rPr lang="fr-FR" dirty="0" smtClean="0"/>
              <a:t> </a:t>
            </a:r>
            <a:r>
              <a:rPr lang="fr-FR" dirty="0" err="1" smtClean="0"/>
              <a:t>functions</a:t>
            </a:r>
            <a:r>
              <a:rPr lang="fr-FR" dirty="0" smtClean="0"/>
              <a:t> : </a:t>
            </a:r>
            <a:r>
              <a:rPr lang="fr-FR" dirty="0" err="1" smtClean="0"/>
              <a:t>Princing</a:t>
            </a:r>
            <a:endParaRPr lang="fr-FR" dirty="0"/>
          </a:p>
        </p:txBody>
      </p:sp>
      <p:sp>
        <p:nvSpPr>
          <p:cNvPr id="4" name="Content Placeholder 3"/>
          <p:cNvSpPr>
            <a:spLocks noGrp="1"/>
          </p:cNvSpPr>
          <p:nvPr>
            <p:ph sz="half" idx="1"/>
          </p:nvPr>
        </p:nvSpPr>
        <p:spPr>
          <a:xfrm>
            <a:off x="1154953" y="2603500"/>
            <a:ext cx="5602307" cy="3416301"/>
          </a:xfrm>
        </p:spPr>
        <p:txBody>
          <a:bodyPr/>
          <a:lstStyle/>
          <a:p>
            <a:r>
              <a:rPr lang="en-US" dirty="0"/>
              <a:t>4 000 </a:t>
            </a:r>
            <a:r>
              <a:rPr lang="en-US" dirty="0" err="1"/>
              <a:t>changements</a:t>
            </a:r>
            <a:r>
              <a:rPr lang="en-US" dirty="0"/>
              <a:t> d'état </a:t>
            </a:r>
            <a:r>
              <a:rPr lang="en-US" dirty="0" err="1" smtClean="0"/>
              <a:t>gratuits</a:t>
            </a:r>
            <a:r>
              <a:rPr lang="en-US" dirty="0" smtClean="0"/>
              <a:t> par </a:t>
            </a:r>
            <a:r>
              <a:rPr lang="en-US" dirty="0" err="1" smtClean="0"/>
              <a:t>mois</a:t>
            </a:r>
            <a:endParaRPr lang="en-US" dirty="0" smtClean="0"/>
          </a:p>
          <a:p>
            <a:endParaRPr lang="en-US" dirty="0"/>
          </a:p>
          <a:p>
            <a:r>
              <a:rPr lang="en-US" dirty="0" smtClean="0"/>
              <a:t>2,50</a:t>
            </a:r>
            <a:r>
              <a:rPr lang="en-US" dirty="0"/>
              <a:t> USD pour </a:t>
            </a:r>
            <a:r>
              <a:rPr lang="en-US" dirty="0" err="1" smtClean="0"/>
              <a:t>chaque</a:t>
            </a:r>
            <a:r>
              <a:rPr lang="en-US" dirty="0"/>
              <a:t> </a:t>
            </a:r>
            <a:r>
              <a:rPr lang="en-US" dirty="0" smtClean="0"/>
              <a:t>100 000</a:t>
            </a:r>
            <a:r>
              <a:rPr lang="en-US" dirty="0"/>
              <a:t> </a:t>
            </a:r>
            <a:r>
              <a:rPr lang="en-US" dirty="0" err="1"/>
              <a:t>changements</a:t>
            </a:r>
            <a:r>
              <a:rPr lang="en-US" dirty="0"/>
              <a:t> </a:t>
            </a:r>
            <a:r>
              <a:rPr lang="en-US" dirty="0" smtClean="0"/>
              <a:t>d'état</a:t>
            </a:r>
          </a:p>
          <a:p>
            <a:endParaRPr lang="en-US" dirty="0" smtClean="0"/>
          </a:p>
          <a:p>
            <a:r>
              <a:rPr lang="en-US" dirty="0" err="1" smtClean="0"/>
              <a:t>Frais</a:t>
            </a:r>
            <a:r>
              <a:rPr lang="en-US" dirty="0" smtClean="0"/>
              <a:t> </a:t>
            </a:r>
            <a:r>
              <a:rPr lang="en-US" dirty="0" err="1" smtClean="0"/>
              <a:t>supplémentaires</a:t>
            </a:r>
            <a:r>
              <a:rPr lang="en-US" dirty="0"/>
              <a:t> </a:t>
            </a:r>
            <a:r>
              <a:rPr lang="en-US" dirty="0" smtClean="0"/>
              <a:t>(AWS lambda, AWS EC2, </a:t>
            </a:r>
            <a:r>
              <a:rPr lang="en-US" dirty="0" err="1" smtClean="0"/>
              <a:t>transfert</a:t>
            </a:r>
            <a:r>
              <a:rPr lang="en-US" dirty="0" smtClean="0"/>
              <a:t> </a:t>
            </a:r>
            <a:r>
              <a:rPr lang="en-US" dirty="0" err="1" smtClean="0"/>
              <a:t>données</a:t>
            </a:r>
            <a:r>
              <a:rPr lang="en-US" dirty="0" smtClean="0"/>
              <a:t>)</a:t>
            </a:r>
          </a:p>
          <a:p>
            <a:pPr lvl="1"/>
            <a:endParaRPr lang="fr-FR" dirty="0"/>
          </a:p>
        </p:txBody>
      </p:sp>
      <p:pic>
        <p:nvPicPr>
          <p:cNvPr id="7170" name="Picture 2" descr="ttps://d0.awsstatic.com/product-marketing/Graphene/sequential_steps_revised65.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26432" y="2588002"/>
            <a:ext cx="2105025" cy="30861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7112876" y="5681137"/>
            <a:ext cx="3332136" cy="646331"/>
          </a:xfrm>
          <a:prstGeom prst="rect">
            <a:avLst/>
          </a:prstGeom>
          <a:noFill/>
        </p:spPr>
        <p:txBody>
          <a:bodyPr wrap="square" rtlCol="0">
            <a:spAutoFit/>
          </a:bodyPr>
          <a:lstStyle/>
          <a:p>
            <a:pPr algn="ctr"/>
            <a:r>
              <a:rPr lang="fr-FR" dirty="0" smtClean="0"/>
              <a:t>3 changements d’états sur ce schéma</a:t>
            </a:r>
            <a:endParaRPr lang="fr-FR" dirty="0"/>
          </a:p>
        </p:txBody>
      </p:sp>
    </p:spTree>
    <p:extLst>
      <p:ext uri="{BB962C8B-B14F-4D97-AF65-F5344CB8AC3E}">
        <p14:creationId xmlns:p14="http://schemas.microsoft.com/office/powerpoint/2010/main" val="164053667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err="1"/>
              <a:t>Step</a:t>
            </a:r>
            <a:r>
              <a:rPr lang="fr-FR" dirty="0"/>
              <a:t> </a:t>
            </a:r>
            <a:r>
              <a:rPr lang="fr-FR" dirty="0" err="1"/>
              <a:t>functions</a:t>
            </a:r>
            <a:r>
              <a:rPr lang="fr-FR" dirty="0"/>
              <a:t> : </a:t>
            </a:r>
            <a:r>
              <a:rPr lang="fr-FR" dirty="0" smtClean="0"/>
              <a:t>Limitations</a:t>
            </a:r>
            <a:endParaRPr lang="fr-FR" dirty="0"/>
          </a:p>
        </p:txBody>
      </p:sp>
      <p:sp>
        <p:nvSpPr>
          <p:cNvPr id="5" name="Content Placeholder 4"/>
          <p:cNvSpPr>
            <a:spLocks noGrp="1"/>
          </p:cNvSpPr>
          <p:nvPr>
            <p:ph idx="1"/>
          </p:nvPr>
        </p:nvSpPr>
        <p:spPr/>
        <p:txBody>
          <a:bodyPr>
            <a:normAutofit/>
          </a:bodyPr>
          <a:lstStyle/>
          <a:p>
            <a:r>
              <a:rPr lang="fr-FR" dirty="0" smtClean="0"/>
              <a:t>Modèle PUSH impossible (S3 ne peut pas lancer une activité)</a:t>
            </a:r>
          </a:p>
          <a:p>
            <a:pPr lvl="1"/>
            <a:r>
              <a:rPr lang="fr-FR" dirty="0" smtClean="0"/>
              <a:t>Nécessite de passer par une lambda intermédiaire</a:t>
            </a:r>
          </a:p>
          <a:p>
            <a:pPr lvl="1"/>
            <a:endParaRPr lang="fr-FR" dirty="0"/>
          </a:p>
          <a:p>
            <a:pPr lvl="1"/>
            <a:endParaRPr lang="fr-FR" dirty="0" smtClean="0"/>
          </a:p>
          <a:p>
            <a:r>
              <a:rPr lang="fr-FR" dirty="0" smtClean="0"/>
              <a:t>Impossible de rappeler une lambda pour </a:t>
            </a:r>
            <a:r>
              <a:rPr lang="fr-FR" dirty="0" err="1" smtClean="0"/>
              <a:t>bypasser</a:t>
            </a:r>
            <a:r>
              <a:rPr lang="fr-FR" dirty="0" smtClean="0"/>
              <a:t> le timeout de 5min</a:t>
            </a:r>
          </a:p>
          <a:p>
            <a:endParaRPr lang="fr-FR" dirty="0"/>
          </a:p>
          <a:p>
            <a:endParaRPr lang="fr-FR" dirty="0" smtClean="0"/>
          </a:p>
        </p:txBody>
      </p:sp>
    </p:spTree>
    <p:extLst>
      <p:ext uri="{BB962C8B-B14F-4D97-AF65-F5344CB8AC3E}">
        <p14:creationId xmlns:p14="http://schemas.microsoft.com/office/powerpoint/2010/main" val="101111725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smtClean="0"/>
              <a:t>Pourquoi utiliser des lambda ?</a:t>
            </a:r>
            <a:endParaRPr lang="fr-FR" dirty="0"/>
          </a:p>
        </p:txBody>
      </p:sp>
      <p:sp>
        <p:nvSpPr>
          <p:cNvPr id="6" name="Rectangle 5"/>
          <p:cNvSpPr/>
          <p:nvPr/>
        </p:nvSpPr>
        <p:spPr>
          <a:xfrm>
            <a:off x="300632" y="1923393"/>
            <a:ext cx="3815255" cy="2103383"/>
          </a:xfrm>
          <a:prstGeom prst="rect">
            <a:avLst/>
          </a:prstGeom>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fr-FR"/>
          </a:p>
        </p:txBody>
      </p:sp>
      <p:pic>
        <p:nvPicPr>
          <p:cNvPr id="5" name="Picture 2" descr="C:\Users\timwagne\Downloads\AWS Image Library\PNG\Application_Runnin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8399" y="1923393"/>
            <a:ext cx="1299586" cy="823285"/>
          </a:xfrm>
          <a:prstGeom prst="rect">
            <a:avLst/>
          </a:prstGeom>
          <a:noFill/>
          <a:extLst>
            <a:ext uri="{909E8E84-426E-40dd-AFC4-6F175D3DCCD1}">
              <a14:hiddenFill xmlns:a14="http://schemas.microsoft.com/office/drawing/2010/main" xmlns="">
                <a:solidFill>
                  <a:srgbClr val="FFFFFF"/>
                </a:solidFill>
              </a14:hiddenFill>
            </a:ext>
          </a:extLst>
        </p:spPr>
      </p:pic>
      <p:sp>
        <p:nvSpPr>
          <p:cNvPr id="7" name="Content Placeholder 2"/>
          <p:cNvSpPr txBox="1">
            <a:spLocks/>
          </p:cNvSpPr>
          <p:nvPr/>
        </p:nvSpPr>
        <p:spPr>
          <a:xfrm>
            <a:off x="576394" y="2746676"/>
            <a:ext cx="3263729" cy="1217036"/>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r>
              <a:rPr lang="fr-FR" dirty="0" smtClean="0"/>
              <a:t>Focus sur la logique métier</a:t>
            </a:r>
          </a:p>
          <a:p>
            <a:r>
              <a:rPr lang="fr-FR" dirty="0" smtClean="0"/>
              <a:t>Pas de problématique d’infra à gérer</a:t>
            </a:r>
            <a:endParaRPr lang="fr-FR" dirty="0"/>
          </a:p>
        </p:txBody>
      </p:sp>
      <p:sp>
        <p:nvSpPr>
          <p:cNvPr id="9" name="Rectangle 8"/>
          <p:cNvSpPr/>
          <p:nvPr/>
        </p:nvSpPr>
        <p:spPr>
          <a:xfrm>
            <a:off x="4252516" y="4130573"/>
            <a:ext cx="3815255" cy="2103383"/>
          </a:xfrm>
          <a:prstGeom prst="rect">
            <a:avLst/>
          </a:prstGeom>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fr-FR"/>
          </a:p>
        </p:txBody>
      </p:sp>
      <p:sp>
        <p:nvSpPr>
          <p:cNvPr id="11" name="Content Placeholder 2"/>
          <p:cNvSpPr txBox="1">
            <a:spLocks/>
          </p:cNvSpPr>
          <p:nvPr/>
        </p:nvSpPr>
        <p:spPr>
          <a:xfrm>
            <a:off x="4528278" y="5016920"/>
            <a:ext cx="3263729" cy="975782"/>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r>
              <a:rPr lang="fr-FR" dirty="0" smtClean="0"/>
              <a:t>Performance &amp; </a:t>
            </a:r>
            <a:r>
              <a:rPr lang="fr-FR" dirty="0" err="1" smtClean="0"/>
              <a:t>scaling</a:t>
            </a:r>
            <a:endParaRPr lang="fr-FR" dirty="0" smtClean="0"/>
          </a:p>
        </p:txBody>
      </p:sp>
      <p:pic>
        <p:nvPicPr>
          <p:cNvPr id="12" name="Content Placeholder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52514" y="4028179"/>
            <a:ext cx="1052480" cy="1091136"/>
          </a:xfrm>
          <a:prstGeom prst="rect">
            <a:avLst/>
          </a:prstGeom>
        </p:spPr>
      </p:pic>
      <p:sp>
        <p:nvSpPr>
          <p:cNvPr id="13" name="Rectangle 12"/>
          <p:cNvSpPr/>
          <p:nvPr/>
        </p:nvSpPr>
        <p:spPr>
          <a:xfrm>
            <a:off x="8209663" y="1923393"/>
            <a:ext cx="3815255" cy="2103383"/>
          </a:xfrm>
          <a:prstGeom prst="rect">
            <a:avLst/>
          </a:prstGeom>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fr-FR"/>
          </a:p>
        </p:txBody>
      </p:sp>
      <p:sp>
        <p:nvSpPr>
          <p:cNvPr id="14" name="Content Placeholder 2"/>
          <p:cNvSpPr txBox="1">
            <a:spLocks/>
          </p:cNvSpPr>
          <p:nvPr/>
        </p:nvSpPr>
        <p:spPr>
          <a:xfrm>
            <a:off x="8324193" y="2809740"/>
            <a:ext cx="3700725" cy="975782"/>
          </a:xfrm>
          <a:prstGeom prst="rect">
            <a:avLst/>
          </a:prstGeom>
        </p:spPr>
        <p:txBody>
          <a:bodyPr vert="horz" lIns="91440" tIns="45720" rIns="91440" bIns="45720" rtlCol="0">
            <a:normAutofit fontScale="92500" lnSpcReduction="2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r>
              <a:rPr lang="fr-FR" dirty="0" smtClean="0"/>
              <a:t>Tarification à la demande</a:t>
            </a:r>
          </a:p>
          <a:p>
            <a:r>
              <a:rPr lang="fr-FR" dirty="0" smtClean="0"/>
              <a:t>Nombre de requêtes</a:t>
            </a:r>
          </a:p>
          <a:p>
            <a:r>
              <a:rPr lang="fr-FR" dirty="0"/>
              <a:t>Temps </a:t>
            </a:r>
            <a:r>
              <a:rPr lang="fr-FR" dirty="0" smtClean="0"/>
              <a:t>d’exécution</a:t>
            </a:r>
          </a:p>
          <a:p>
            <a:endParaRPr lang="fr-FR" dirty="0" smtClean="0"/>
          </a:p>
        </p:txBody>
      </p:sp>
      <p:pic>
        <p:nvPicPr>
          <p:cNvPr id="1026" name="Picture 2" descr="ttp://wfarm2.dataknet.com/static/resources/icons/set113/85a70717.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09663" y="1936353"/>
            <a:ext cx="739894" cy="739894"/>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p:cNvSpPr/>
          <p:nvPr/>
        </p:nvSpPr>
        <p:spPr>
          <a:xfrm>
            <a:off x="8579610" y="4995395"/>
            <a:ext cx="3430747" cy="1200329"/>
          </a:xfrm>
          <a:prstGeom prst="rect">
            <a:avLst/>
          </a:prstGeom>
        </p:spPr>
        <p:txBody>
          <a:bodyPr wrap="none">
            <a:spAutoFit/>
          </a:bodyPr>
          <a:lstStyle/>
          <a:p>
            <a:r>
              <a:rPr lang="fr-FR" dirty="0" smtClean="0"/>
              <a:t>1 </a:t>
            </a:r>
            <a:r>
              <a:rPr lang="fr-FR" dirty="0"/>
              <a:t>millions de requêtes = $</a:t>
            </a:r>
            <a:r>
              <a:rPr lang="fr-FR" dirty="0" smtClean="0"/>
              <a:t>0,20</a:t>
            </a:r>
          </a:p>
          <a:p>
            <a:r>
              <a:rPr lang="fr-FR" dirty="0" smtClean="0"/>
              <a:t>24H </a:t>
            </a:r>
            <a:r>
              <a:rPr lang="fr-FR" dirty="0"/>
              <a:t>à </a:t>
            </a:r>
            <a:r>
              <a:rPr lang="fr-FR" dirty="0" smtClean="0"/>
              <a:t>   128 mo = </a:t>
            </a:r>
            <a:r>
              <a:rPr lang="fr-FR" dirty="0"/>
              <a:t>$0,18</a:t>
            </a:r>
          </a:p>
          <a:p>
            <a:r>
              <a:rPr lang="fr-FR" dirty="0" smtClean="0"/>
              <a:t>24H </a:t>
            </a:r>
            <a:r>
              <a:rPr lang="fr-FR" dirty="0"/>
              <a:t>à </a:t>
            </a:r>
            <a:r>
              <a:rPr lang="fr-FR" dirty="0" smtClean="0"/>
              <a:t>   512 mo = </a:t>
            </a:r>
            <a:r>
              <a:rPr lang="fr-FR" dirty="0"/>
              <a:t>$</a:t>
            </a:r>
            <a:r>
              <a:rPr lang="fr-FR" dirty="0" smtClean="0"/>
              <a:t>0,72</a:t>
            </a:r>
          </a:p>
          <a:p>
            <a:r>
              <a:rPr lang="fr-FR" dirty="0" smtClean="0"/>
              <a:t>24H à 1</a:t>
            </a:r>
            <a:r>
              <a:rPr lang="fr-FR" dirty="0"/>
              <a:t> </a:t>
            </a:r>
            <a:r>
              <a:rPr lang="fr-FR" dirty="0" smtClean="0"/>
              <a:t>536 mo  </a:t>
            </a:r>
            <a:r>
              <a:rPr lang="fr-FR" dirty="0"/>
              <a:t>= </a:t>
            </a:r>
            <a:r>
              <a:rPr lang="fr-FR" dirty="0" smtClean="0"/>
              <a:t>$2,16</a:t>
            </a:r>
            <a:endParaRPr lang="fr-FR" dirty="0"/>
          </a:p>
        </p:txBody>
      </p:sp>
      <p:pic>
        <p:nvPicPr>
          <p:cNvPr id="17" name="Picture 1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803493" y="3685080"/>
            <a:ext cx="1275273" cy="1275273"/>
          </a:xfrm>
          <a:prstGeom prst="rect">
            <a:avLst/>
          </a:prstGeom>
        </p:spPr>
      </p:pic>
    </p:spTree>
    <p:extLst>
      <p:ext uri="{BB962C8B-B14F-4D97-AF65-F5344CB8AC3E}">
        <p14:creationId xmlns:p14="http://schemas.microsoft.com/office/powerpoint/2010/main" val="1855903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grpId="1"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6"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0418" y="343042"/>
            <a:ext cx="7239536" cy="706964"/>
          </a:xfrm>
        </p:spPr>
        <p:txBody>
          <a:bodyPr/>
          <a:lstStyle/>
          <a:p>
            <a:r>
              <a:rPr lang="fr-FR" dirty="0" smtClean="0"/>
              <a:t>Qu’est ce qu’une lambda </a:t>
            </a:r>
            <a:r>
              <a:rPr lang="fr-FR" sz="2400" dirty="0" smtClean="0"/>
              <a:t>(1/2)</a:t>
            </a:r>
            <a:endParaRPr lang="fr-FR" sz="2400" dirty="0"/>
          </a:p>
        </p:txBody>
      </p:sp>
      <p:pic>
        <p:nvPicPr>
          <p:cNvPr id="6" name="Content Placeholder 5"/>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70482" y="2248236"/>
            <a:ext cx="6338807" cy="3305179"/>
          </a:xfrm>
        </p:spPr>
      </p:pic>
      <p:pic>
        <p:nvPicPr>
          <p:cNvPr id="13" name="Content Placeholder 12"/>
          <p:cNvPicPr>
            <a:picLocks noGrp="1" noChangeAspect="1"/>
          </p:cNvPicPr>
          <p:nvPr>
            <p:ph sz="half" idx="2"/>
          </p:nvPr>
        </p:nvPicPr>
        <p:blipFill rotWithShape="1">
          <a:blip r:embed="rId3">
            <a:extLst>
              <a:ext uri="{28A0092B-C50C-407E-A947-70E740481C1C}">
                <a14:useLocalDpi xmlns:a14="http://schemas.microsoft.com/office/drawing/2010/main" val="0"/>
              </a:ext>
            </a:extLst>
          </a:blip>
          <a:srcRect l="20171" t="12728" r="20283" b="14736"/>
          <a:stretch/>
        </p:blipFill>
        <p:spPr>
          <a:xfrm>
            <a:off x="7335960" y="343042"/>
            <a:ext cx="4380759" cy="6465921"/>
          </a:xfrm>
        </p:spPr>
      </p:pic>
    </p:spTree>
    <p:extLst>
      <p:ext uri="{BB962C8B-B14F-4D97-AF65-F5344CB8AC3E}">
        <p14:creationId xmlns:p14="http://schemas.microsoft.com/office/powerpoint/2010/main" val="145248040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0418" y="343042"/>
            <a:ext cx="7239536" cy="706964"/>
          </a:xfrm>
        </p:spPr>
        <p:txBody>
          <a:bodyPr/>
          <a:lstStyle/>
          <a:p>
            <a:r>
              <a:rPr lang="fr-FR" dirty="0" smtClean="0"/>
              <a:t>Qu’est ce qu’une lambda </a:t>
            </a:r>
            <a:r>
              <a:rPr lang="fr-FR" sz="2400" dirty="0" smtClean="0"/>
              <a:t>(2/2)</a:t>
            </a:r>
            <a:endParaRPr lang="fr-FR" sz="2400" dirty="0"/>
          </a:p>
        </p:txBody>
      </p:sp>
      <p:pic>
        <p:nvPicPr>
          <p:cNvPr id="5" name="Content Placeholder 4"/>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96838" y="2110474"/>
            <a:ext cx="5345352" cy="2721745"/>
          </a:xfrm>
        </p:spPr>
      </p:pic>
      <p:pic>
        <p:nvPicPr>
          <p:cNvPr id="9" name="Content Placeholder 8"/>
          <p:cNvPicPr>
            <a:picLocks noGrp="1" noChangeAspect="1"/>
          </p:cNvPicPr>
          <p:nvPr>
            <p:ph sz="half" idx="1"/>
          </p:nvPr>
        </p:nvPicPr>
        <p:blipFill>
          <a:blip r:embed="rId4">
            <a:extLst>
              <a:ext uri="{28A0092B-C50C-407E-A947-70E740481C1C}">
                <a14:useLocalDpi xmlns:a14="http://schemas.microsoft.com/office/drawing/2010/main" val="0"/>
              </a:ext>
            </a:extLst>
          </a:blip>
          <a:stretch>
            <a:fillRect/>
          </a:stretch>
        </p:blipFill>
        <p:spPr>
          <a:xfrm>
            <a:off x="1155700" y="2853723"/>
            <a:ext cx="4824413" cy="2915854"/>
          </a:xfr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55700" y="2110474"/>
            <a:ext cx="4824413" cy="769790"/>
          </a:xfrm>
          <a:prstGeom prst="rect">
            <a:avLst/>
          </a:prstGeom>
        </p:spPr>
      </p:pic>
    </p:spTree>
    <p:extLst>
      <p:ext uri="{BB962C8B-B14F-4D97-AF65-F5344CB8AC3E}">
        <p14:creationId xmlns:p14="http://schemas.microsoft.com/office/powerpoint/2010/main" val="65552399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smtClean="0"/>
              <a:t>Modèle de permission</a:t>
            </a:r>
            <a:endParaRPr lang="fr-FR" dirty="0"/>
          </a:p>
        </p:txBody>
      </p:sp>
      <p:sp>
        <p:nvSpPr>
          <p:cNvPr id="3" name="Content Placeholder 2"/>
          <p:cNvSpPr>
            <a:spLocks noGrp="1"/>
          </p:cNvSpPr>
          <p:nvPr>
            <p:ph sz="half" idx="1"/>
          </p:nvPr>
        </p:nvSpPr>
        <p:spPr>
          <a:xfrm>
            <a:off x="573437" y="1937288"/>
            <a:ext cx="5635275" cy="4082513"/>
          </a:xfrm>
        </p:spPr>
        <p:txBody>
          <a:bodyPr>
            <a:normAutofit lnSpcReduction="10000"/>
          </a:bodyPr>
          <a:lstStyle/>
          <a:p>
            <a:r>
              <a:rPr lang="en-US" dirty="0" err="1"/>
              <a:t>Lorsque</a:t>
            </a:r>
            <a:r>
              <a:rPr lang="en-US" dirty="0"/>
              <a:t> la </a:t>
            </a:r>
            <a:r>
              <a:rPr lang="en-US" dirty="0" err="1"/>
              <a:t>fonction</a:t>
            </a:r>
            <a:r>
              <a:rPr lang="en-US" dirty="0"/>
              <a:t> Lambda </a:t>
            </a:r>
            <a:r>
              <a:rPr lang="en-US" dirty="0" err="1"/>
              <a:t>est</a:t>
            </a:r>
            <a:r>
              <a:rPr lang="en-US" dirty="0"/>
              <a:t> </a:t>
            </a:r>
            <a:r>
              <a:rPr lang="en-US" dirty="0" err="1"/>
              <a:t>exécutée</a:t>
            </a:r>
            <a:r>
              <a:rPr lang="en-US" dirty="0"/>
              <a:t>, </a:t>
            </a:r>
            <a:r>
              <a:rPr lang="en-US" dirty="0" err="1"/>
              <a:t>elle</a:t>
            </a:r>
            <a:r>
              <a:rPr lang="en-US" dirty="0"/>
              <a:t> </a:t>
            </a:r>
            <a:r>
              <a:rPr lang="en-US" dirty="0" err="1"/>
              <a:t>peut</a:t>
            </a:r>
            <a:r>
              <a:rPr lang="en-US" dirty="0"/>
              <a:t> </a:t>
            </a:r>
            <a:r>
              <a:rPr lang="en-US" dirty="0" err="1"/>
              <a:t>accéder</a:t>
            </a:r>
            <a:r>
              <a:rPr lang="en-US" dirty="0"/>
              <a:t> aux </a:t>
            </a:r>
            <a:r>
              <a:rPr lang="en-US" dirty="0" err="1"/>
              <a:t>ressources</a:t>
            </a:r>
            <a:r>
              <a:rPr lang="en-US" dirty="0"/>
              <a:t> AWS de </a:t>
            </a:r>
            <a:r>
              <a:rPr lang="en-US" dirty="0" err="1"/>
              <a:t>votre</a:t>
            </a:r>
            <a:r>
              <a:rPr lang="en-US" dirty="0"/>
              <a:t> </a:t>
            </a:r>
            <a:r>
              <a:rPr lang="en-US" dirty="0" err="1"/>
              <a:t>compte</a:t>
            </a:r>
            <a:endParaRPr lang="fr-FR" dirty="0"/>
          </a:p>
          <a:p>
            <a:endParaRPr lang="fr-FR" dirty="0" smtClean="0"/>
          </a:p>
          <a:p>
            <a:r>
              <a:rPr lang="fr-FR" dirty="0" smtClean="0"/>
              <a:t>Rôle prédéfinis d’exécution attaché à la lambda</a:t>
            </a:r>
          </a:p>
          <a:p>
            <a:pPr lvl="1"/>
            <a:r>
              <a:rPr lang="fr-FR" dirty="0" err="1" smtClean="0"/>
              <a:t>AWSLambdaBasicExecutionRole</a:t>
            </a:r>
            <a:endParaRPr lang="fr-FR" dirty="0" smtClean="0"/>
          </a:p>
          <a:p>
            <a:pPr lvl="1"/>
            <a:r>
              <a:rPr lang="fr-FR" dirty="0" err="1" smtClean="0"/>
              <a:t>AWSLambdaKinesisExecutionRole</a:t>
            </a:r>
            <a:endParaRPr lang="fr-FR" dirty="0" smtClean="0"/>
          </a:p>
          <a:p>
            <a:pPr lvl="1"/>
            <a:r>
              <a:rPr lang="fr-FR" dirty="0" err="1" smtClean="0"/>
              <a:t>AWSLambdaDynamoDBExecutionRole</a:t>
            </a:r>
            <a:endParaRPr lang="fr-FR" dirty="0" smtClean="0"/>
          </a:p>
          <a:p>
            <a:pPr lvl="1"/>
            <a:r>
              <a:rPr lang="fr-FR" dirty="0" err="1"/>
              <a:t>AWSLambdaVPCAccessExecutionRole</a:t>
            </a:r>
            <a:endParaRPr lang="fr-FR" dirty="0" smtClean="0"/>
          </a:p>
          <a:p>
            <a:endParaRPr lang="fr-FR" dirty="0" smtClean="0"/>
          </a:p>
          <a:p>
            <a:r>
              <a:rPr lang="fr-FR" dirty="0" err="1" smtClean="0"/>
              <a:t>Policies</a:t>
            </a:r>
            <a:r>
              <a:rPr lang="fr-FR" dirty="0" smtClean="0"/>
              <a:t> custom</a:t>
            </a:r>
            <a:endParaRPr lang="fr-FR" dirty="0"/>
          </a:p>
          <a:p>
            <a:pPr lvl="1"/>
            <a:endParaRPr lang="fr-FR" dirty="0" smtClean="0"/>
          </a:p>
          <a:p>
            <a:pPr lvl="1"/>
            <a:endParaRPr lang="fr-FR" dirty="0"/>
          </a:p>
        </p:txBody>
      </p:sp>
      <p:pic>
        <p:nvPicPr>
          <p:cNvPr id="5" name="Content Placeholder 4"/>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5869523" y="1215373"/>
            <a:ext cx="6188158" cy="5464397"/>
          </a:xfrm>
        </p:spPr>
      </p:pic>
      <p:sp>
        <p:nvSpPr>
          <p:cNvPr id="6" name="TextBox 5"/>
          <p:cNvSpPr txBox="1"/>
          <p:nvPr/>
        </p:nvSpPr>
        <p:spPr>
          <a:xfrm>
            <a:off x="8637611" y="1583345"/>
            <a:ext cx="2867187" cy="707886"/>
          </a:xfrm>
          <a:prstGeom prst="rect">
            <a:avLst/>
          </a:prstGeom>
          <a:noFill/>
        </p:spPr>
        <p:txBody>
          <a:bodyPr wrap="square" rtlCol="0">
            <a:spAutoFit/>
          </a:bodyPr>
          <a:lstStyle/>
          <a:p>
            <a:pPr algn="ctr"/>
            <a:r>
              <a:rPr lang="fr-FR" sz="2000" b="1" dirty="0" smtClean="0"/>
              <a:t>Exemple de </a:t>
            </a:r>
            <a:r>
              <a:rPr lang="fr-FR" sz="2000" b="1" dirty="0" err="1" smtClean="0"/>
              <a:t>policy</a:t>
            </a:r>
            <a:r>
              <a:rPr lang="fr-FR" sz="2000" b="1" dirty="0" smtClean="0"/>
              <a:t> personnalisée</a:t>
            </a:r>
            <a:endParaRPr lang="fr-FR" sz="2000" b="1" dirty="0"/>
          </a:p>
        </p:txBody>
      </p:sp>
    </p:spTree>
    <p:extLst>
      <p:ext uri="{BB962C8B-B14F-4D97-AF65-F5344CB8AC3E}">
        <p14:creationId xmlns:p14="http://schemas.microsoft.com/office/powerpoint/2010/main" val="133550610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err="1" smtClean="0"/>
              <a:t>Versionning</a:t>
            </a:r>
            <a:endParaRPr lang="fr-FR" dirty="0"/>
          </a:p>
        </p:txBody>
      </p:sp>
      <p:sp>
        <p:nvSpPr>
          <p:cNvPr id="4" name="Content Placeholder 3"/>
          <p:cNvSpPr>
            <a:spLocks noGrp="1"/>
          </p:cNvSpPr>
          <p:nvPr>
            <p:ph sz="half" idx="1"/>
          </p:nvPr>
        </p:nvSpPr>
        <p:spPr>
          <a:xfrm>
            <a:off x="1137980" y="3021953"/>
            <a:ext cx="4825158" cy="3416301"/>
          </a:xfrm>
        </p:spPr>
        <p:txBody>
          <a:bodyPr/>
          <a:lstStyle/>
          <a:p>
            <a:r>
              <a:rPr lang="fr-FR" dirty="0" smtClean="0"/>
              <a:t>Version = code + config + trigger</a:t>
            </a:r>
          </a:p>
          <a:p>
            <a:r>
              <a:rPr lang="fr-FR" dirty="0" smtClean="0"/>
              <a:t>Alias = pointeur vers une version</a:t>
            </a:r>
          </a:p>
          <a:p>
            <a:r>
              <a:rPr lang="fr-FR" dirty="0" smtClean="0"/>
              <a:t>Les sources d’événements peuvent être configurer pour pointer vers des alias &amp; versions</a:t>
            </a:r>
            <a:endParaRPr lang="fr-FR" dirty="0"/>
          </a:p>
        </p:txBody>
      </p:sp>
      <p:pic>
        <p:nvPicPr>
          <p:cNvPr id="6" name="Content Placeholder 5"/>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836851" y="3021954"/>
            <a:ext cx="3568135" cy="3416300"/>
          </a:xfrm>
        </p:spPr>
      </p:pic>
      <p:sp>
        <p:nvSpPr>
          <p:cNvPr id="9" name="Rectangle 8"/>
          <p:cNvSpPr/>
          <p:nvPr/>
        </p:nvSpPr>
        <p:spPr>
          <a:xfrm>
            <a:off x="1154954" y="1339028"/>
            <a:ext cx="9616368" cy="954107"/>
          </a:xfrm>
          <a:prstGeom prst="rect">
            <a:avLst/>
          </a:prstGeom>
        </p:spPr>
        <p:txBody>
          <a:bodyPr wrap="square">
            <a:spAutoFit/>
          </a:bodyPr>
          <a:lstStyle/>
          <a:p>
            <a:r>
              <a:rPr lang="en-US" b="1" dirty="0"/>
              <a:t>ARN</a:t>
            </a:r>
            <a:r>
              <a:rPr lang="en-US" dirty="0"/>
              <a:t> </a:t>
            </a:r>
            <a:r>
              <a:rPr lang="en-US" dirty="0" smtClean="0"/>
              <a:t>VERSION    </a:t>
            </a:r>
            <a:r>
              <a:rPr lang="en-US" dirty="0"/>
              <a:t>arn:aws:lambda:REGION:ACCOUNT_ID:function:</a:t>
            </a:r>
            <a:r>
              <a:rPr lang="en-US" sz="2400" dirty="0"/>
              <a:t>Addition</a:t>
            </a:r>
            <a:r>
              <a:rPr lang="en-US" dirty="0"/>
              <a:t>:</a:t>
            </a:r>
            <a:r>
              <a:rPr lang="en-US" sz="2800" b="1" dirty="0"/>
              <a:t>4</a:t>
            </a:r>
          </a:p>
          <a:p>
            <a:r>
              <a:rPr lang="en-US" b="1" dirty="0"/>
              <a:t>ARN</a:t>
            </a:r>
            <a:r>
              <a:rPr lang="en-US" dirty="0"/>
              <a:t> </a:t>
            </a:r>
            <a:r>
              <a:rPr lang="en-US" dirty="0" smtClean="0"/>
              <a:t>ALIAS         </a:t>
            </a:r>
            <a:r>
              <a:rPr lang="en-US" dirty="0" err="1" smtClean="0"/>
              <a:t>arn:aws:lambda:REGION:ACCOUNT_ID:function:</a:t>
            </a:r>
            <a:r>
              <a:rPr lang="en-US" sz="2400" dirty="0" err="1" smtClean="0"/>
              <a:t>Addition</a:t>
            </a:r>
            <a:r>
              <a:rPr lang="en-US" dirty="0" err="1" smtClean="0"/>
              <a:t>:</a:t>
            </a:r>
            <a:r>
              <a:rPr lang="en-US" sz="2600" b="1" dirty="0" err="1" smtClean="0"/>
              <a:t>PROD</a:t>
            </a:r>
            <a:endParaRPr lang="en-US" sz="2600" b="1" dirty="0"/>
          </a:p>
        </p:txBody>
      </p:sp>
    </p:spTree>
    <p:extLst>
      <p:ext uri="{BB962C8B-B14F-4D97-AF65-F5344CB8AC3E}">
        <p14:creationId xmlns:p14="http://schemas.microsoft.com/office/powerpoint/2010/main" val="1130579639"/>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 Boardroom</Template>
  <TotalTime>29679</TotalTime>
  <Words>2345</Words>
  <Application>Microsoft Macintosh PowerPoint</Application>
  <PresentationFormat>Widescreen</PresentationFormat>
  <Paragraphs>489</Paragraphs>
  <Slides>44</Slides>
  <Notes>25</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44</vt:i4>
      </vt:variant>
    </vt:vector>
  </HeadingPairs>
  <TitlesOfParts>
    <vt:vector size="53" baseType="lpstr">
      <vt:lpstr>Arial</vt:lpstr>
      <vt:lpstr>Avenir Next</vt:lpstr>
      <vt:lpstr>Calibri</vt:lpstr>
      <vt:lpstr>Century Gothic</vt:lpstr>
      <vt:lpstr>Helvetica Neue</vt:lpstr>
      <vt:lpstr>Verdana</vt:lpstr>
      <vt:lpstr>Wingdings</vt:lpstr>
      <vt:lpstr>Wingdings 3</vt:lpstr>
      <vt:lpstr>Ion Boardroom</vt:lpstr>
      <vt:lpstr>AWS Lambda</vt:lpstr>
      <vt:lpstr>Agenda</vt:lpstr>
      <vt:lpstr>Offre « compute » d’AWS</vt:lpstr>
      <vt:lpstr>DEMO</vt:lpstr>
      <vt:lpstr>Pourquoi utiliser des lambda ?</vt:lpstr>
      <vt:lpstr>Qu’est ce qu’une lambda (1/2)</vt:lpstr>
      <vt:lpstr>Qu’est ce qu’une lambda (2/2)</vt:lpstr>
      <vt:lpstr>Modèle de permission</vt:lpstr>
      <vt:lpstr>Versionning</vt:lpstr>
      <vt:lpstr>Réutilisation des containers</vt:lpstr>
      <vt:lpstr>Appeler AWS Lambda</vt:lpstr>
      <vt:lpstr>PUSH vs PULL</vt:lpstr>
      <vt:lpstr>PUSH vs PULL</vt:lpstr>
      <vt:lpstr>Et dans mon application ?</vt:lpstr>
      <vt:lpstr>Lambda &amp; VPC</vt:lpstr>
      <vt:lpstr>Gestion des erreurs</vt:lpstr>
      <vt:lpstr>Limitations</vt:lpstr>
      <vt:lpstr>Déploiement</vt:lpstr>
      <vt:lpstr>AWS CLI</vt:lpstr>
      <vt:lpstr>AWS Console</vt:lpstr>
      <vt:lpstr>Cloudformation</vt:lpstr>
      <vt:lpstr>Serverless</vt:lpstr>
      <vt:lpstr>USE CASE</vt:lpstr>
      <vt:lpstr>Use case 1 – Redimensionner des photos uploadées</vt:lpstr>
      <vt:lpstr>Use case 2 – Personnaliser AWS</vt:lpstr>
      <vt:lpstr>Use case 3 – Utilitaires (1/2)</vt:lpstr>
      <vt:lpstr>Use case 3 – Utilitaires (2/2)</vt:lpstr>
      <vt:lpstr>Use case 4 – API Gateway</vt:lpstr>
      <vt:lpstr>Use case 4 – API Gateway Tarif</vt:lpstr>
      <vt:lpstr>Use case 5 – Cloudtrail</vt:lpstr>
      <vt:lpstr>Monitoring</vt:lpstr>
      <vt:lpstr>Cloudwatch</vt:lpstr>
      <vt:lpstr>Logmatic / ELK</vt:lpstr>
      <vt:lpstr>Grafana (plugin Diagram)</vt:lpstr>
      <vt:lpstr>How to</vt:lpstr>
      <vt:lpstr>Je veux crawler une API</vt:lpstr>
      <vt:lpstr>Je veux traiter un gros fichier (1/2)</vt:lpstr>
      <vt:lpstr>Je veux traiter un gros fichier (2/2)</vt:lpstr>
      <vt:lpstr>Chaîne de traitement complexe</vt:lpstr>
      <vt:lpstr>Couplage fort</vt:lpstr>
      <vt:lpstr>Couplage faible</vt:lpstr>
      <vt:lpstr>Step functions</vt:lpstr>
      <vt:lpstr>Step functions : Princing</vt:lpstr>
      <vt:lpstr>Step functions : Limitations</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Deep Dive Lambda</dc:title>
  <dc:creator>Jeremy PINSOLLE</dc:creator>
  <cp:lastModifiedBy>Jeremy PINSOLLE</cp:lastModifiedBy>
  <cp:revision>182</cp:revision>
  <dcterms:created xsi:type="dcterms:W3CDTF">2017-01-23T18:15:10Z</dcterms:created>
  <dcterms:modified xsi:type="dcterms:W3CDTF">2017-03-07T08:28:12Z</dcterms:modified>
</cp:coreProperties>
</file>